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1249" r:id="rId5"/>
    <p:sldId id="643" r:id="rId6"/>
    <p:sldId id="578" r:id="rId7"/>
    <p:sldId id="629" r:id="rId8"/>
    <p:sldId id="322" r:id="rId9"/>
    <p:sldId id="347" r:id="rId10"/>
    <p:sldId id="1242" r:id="rId11"/>
    <p:sldId id="1243" r:id="rId12"/>
    <p:sldId id="1248" r:id="rId13"/>
    <p:sldId id="273" r:id="rId14"/>
    <p:sldId id="617" r:id="rId15"/>
    <p:sldId id="1245" r:id="rId16"/>
    <p:sldId id="1246" r:id="rId17"/>
    <p:sldId id="1247" r:id="rId18"/>
    <p:sldId id="271" r:id="rId19"/>
    <p:sldId id="260" r:id="rId20"/>
    <p:sldId id="282" r:id="rId21"/>
    <p:sldId id="283" r:id="rId22"/>
    <p:sldId id="270" r:id="rId23"/>
    <p:sldId id="340" r:id="rId24"/>
    <p:sldId id="12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nicholson" initials="pn" lastIdx="1" clrIdx="0">
    <p:extLst>
      <p:ext uri="{19B8F6BF-5375-455C-9EA6-DF929625EA0E}">
        <p15:presenceInfo xmlns:p15="http://schemas.microsoft.com/office/powerpoint/2012/main" userId="paul nichol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FA9"/>
    <a:srgbClr val="005DA9"/>
    <a:srgbClr val="32363F"/>
    <a:srgbClr val="2C85AE"/>
    <a:srgbClr val="005DA5"/>
    <a:srgbClr val="00A09D"/>
    <a:srgbClr val="008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572A0-EA7F-4BAE-85B2-9DC1EEF7DF93}" v="2" dt="2024-02-27T13:31:40.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10" autoAdjust="0"/>
  </p:normalViewPr>
  <p:slideViewPr>
    <p:cSldViewPr snapToGrid="0" showGuides="1">
      <p:cViewPr varScale="1">
        <p:scale>
          <a:sx n="70" d="100"/>
          <a:sy n="70" d="100"/>
        </p:scale>
        <p:origin x="738" y="66"/>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0B40E-1A5D-4742-A32D-1AF449E0E8DE}"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1F6F50FB-4FA8-4826-B0E2-05CB58487B58}">
      <dgm:prSet/>
      <dgm:spPr/>
      <dgm:t>
        <a:bodyPr/>
        <a:lstStyle/>
        <a:p>
          <a:r>
            <a:rPr lang="en-GB" dirty="0">
              <a:latin typeface="Arial" panose="020B0604020202020204" pitchFamily="34" charset="0"/>
              <a:cs typeface="Arial" panose="020B0604020202020204" pitchFamily="34" charset="0"/>
            </a:rPr>
            <a:t>The law is clear on an employer’s responsibility with regards to </a:t>
          </a:r>
          <a:r>
            <a:rPr lang="en-GB" b="1" dirty="0">
              <a:latin typeface="Arial" panose="020B0604020202020204" pitchFamily="34" charset="0"/>
              <a:cs typeface="Arial" panose="020B0604020202020204" pitchFamily="34" charset="0"/>
            </a:rPr>
            <a:t>mental health</a:t>
          </a:r>
          <a:r>
            <a:rPr lang="en-GB" dirty="0">
              <a:latin typeface="Arial" panose="020B0604020202020204" pitchFamily="34" charset="0"/>
              <a:cs typeface="Arial" panose="020B0604020202020204" pitchFamily="34" charset="0"/>
            </a:rPr>
            <a:t>. According to the </a:t>
          </a:r>
          <a:r>
            <a:rPr lang="en-GB" i="1" dirty="0">
              <a:latin typeface="Arial" panose="020B0604020202020204" pitchFamily="34" charset="0"/>
              <a:cs typeface="Arial" panose="020B0604020202020204" pitchFamily="34" charset="0"/>
            </a:rPr>
            <a:t>Health and Safety at Work Act 1974</a:t>
          </a:r>
          <a:r>
            <a:rPr lang="en-GB" dirty="0">
              <a:latin typeface="Arial" panose="020B0604020202020204" pitchFamily="34" charset="0"/>
              <a:cs typeface="Arial" panose="020B0604020202020204" pitchFamily="34" charset="0"/>
            </a:rPr>
            <a:t> and </a:t>
          </a:r>
          <a:r>
            <a:rPr lang="en-GB" i="1" dirty="0">
              <a:latin typeface="Arial" panose="020B0604020202020204" pitchFamily="34" charset="0"/>
              <a:cs typeface="Arial" panose="020B0604020202020204" pitchFamily="34" charset="0"/>
            </a:rPr>
            <a:t>Management of Health and Safety at Work Regulations 1999</a:t>
          </a:r>
          <a:r>
            <a:rPr lang="en-GB" dirty="0">
              <a:latin typeface="Arial" panose="020B0604020202020204" pitchFamily="34" charset="0"/>
              <a:cs typeface="Arial" panose="020B0604020202020204" pitchFamily="34" charset="0"/>
            </a:rPr>
            <a:t> these include</a:t>
          </a:r>
          <a:r>
            <a:rPr lang="en-GB" dirty="0"/>
            <a:t>:</a:t>
          </a:r>
          <a:endParaRPr lang="en-US" dirty="0"/>
        </a:p>
      </dgm:t>
    </dgm:pt>
    <dgm:pt modelId="{77EB4462-3A21-432D-AA43-B3EAE2232795}" type="parTrans" cxnId="{47E318BD-BC55-4F70-BFA1-BB96F2675501}">
      <dgm:prSet/>
      <dgm:spPr/>
      <dgm:t>
        <a:bodyPr/>
        <a:lstStyle/>
        <a:p>
          <a:endParaRPr lang="en-US"/>
        </a:p>
      </dgm:t>
    </dgm:pt>
    <dgm:pt modelId="{E239108F-C0F6-4B00-B802-76F3723AA29A}" type="sibTrans" cxnId="{47E318BD-BC55-4F70-BFA1-BB96F2675501}">
      <dgm:prSet/>
      <dgm:spPr/>
      <dgm:t>
        <a:bodyPr/>
        <a:lstStyle/>
        <a:p>
          <a:endParaRPr lang="en-US"/>
        </a:p>
      </dgm:t>
    </dgm:pt>
    <dgm:pt modelId="{2BD74076-A006-4C4A-B7D5-CB1C00D0E01C}">
      <dgm:prSet/>
      <dgm:spPr/>
      <dgm:t>
        <a:bodyPr/>
        <a:lstStyle/>
        <a:p>
          <a:r>
            <a:rPr lang="en-GB" dirty="0">
              <a:latin typeface="Arial" panose="020B0604020202020204" pitchFamily="34" charset="0"/>
              <a:cs typeface="Arial" panose="020B0604020202020204" pitchFamily="34" charset="0"/>
            </a:rPr>
            <a:t>Making sure the work environment is safe;</a:t>
          </a:r>
          <a:endParaRPr lang="en-US" dirty="0">
            <a:latin typeface="Arial" panose="020B0604020202020204" pitchFamily="34" charset="0"/>
            <a:cs typeface="Arial" panose="020B0604020202020204" pitchFamily="34" charset="0"/>
          </a:endParaRPr>
        </a:p>
      </dgm:t>
    </dgm:pt>
    <dgm:pt modelId="{886F801E-C47A-4981-B547-88E9415C334C}" type="parTrans" cxnId="{923835DC-E8BA-4E5C-A18F-5AD016B26F99}">
      <dgm:prSet/>
      <dgm:spPr/>
      <dgm:t>
        <a:bodyPr/>
        <a:lstStyle/>
        <a:p>
          <a:endParaRPr lang="en-US"/>
        </a:p>
      </dgm:t>
    </dgm:pt>
    <dgm:pt modelId="{06AA9E72-92F7-4F6A-ACAF-38F344601861}" type="sibTrans" cxnId="{923835DC-E8BA-4E5C-A18F-5AD016B26F99}">
      <dgm:prSet/>
      <dgm:spPr/>
      <dgm:t>
        <a:bodyPr/>
        <a:lstStyle/>
        <a:p>
          <a:endParaRPr lang="en-US"/>
        </a:p>
      </dgm:t>
    </dgm:pt>
    <dgm:pt modelId="{C2B967EF-69C7-4E4C-ACA6-F3EACA20D6C1}">
      <dgm:prSet/>
      <dgm:spPr/>
      <dgm:t>
        <a:bodyPr/>
        <a:lstStyle/>
        <a:p>
          <a:r>
            <a:rPr lang="en-GB" dirty="0">
              <a:latin typeface="Arial" panose="020B0604020202020204" pitchFamily="34" charset="0"/>
              <a:cs typeface="Arial" panose="020B0604020202020204" pitchFamily="34" charset="0"/>
            </a:rPr>
            <a:t>Carrying out risk assessments as set out in regulations, and taking steps to eliminate or control these risks;</a:t>
          </a:r>
          <a:endParaRPr lang="en-US" dirty="0">
            <a:latin typeface="Arial" panose="020B0604020202020204" pitchFamily="34" charset="0"/>
            <a:cs typeface="Arial" panose="020B0604020202020204" pitchFamily="34" charset="0"/>
          </a:endParaRPr>
        </a:p>
      </dgm:t>
    </dgm:pt>
    <dgm:pt modelId="{9D1D1671-CFF3-45B9-A77B-C0B83868A748}" type="parTrans" cxnId="{2AC1562C-95E4-4C1F-86CF-7ACB427C33BF}">
      <dgm:prSet/>
      <dgm:spPr/>
      <dgm:t>
        <a:bodyPr/>
        <a:lstStyle/>
        <a:p>
          <a:endParaRPr lang="en-US"/>
        </a:p>
      </dgm:t>
    </dgm:pt>
    <dgm:pt modelId="{661EF28C-9CBE-41CB-8B82-DF2912AFBF6F}" type="sibTrans" cxnId="{2AC1562C-95E4-4C1F-86CF-7ACB427C33BF}">
      <dgm:prSet/>
      <dgm:spPr/>
      <dgm:t>
        <a:bodyPr/>
        <a:lstStyle/>
        <a:p>
          <a:endParaRPr lang="en-US"/>
        </a:p>
      </dgm:t>
    </dgm:pt>
    <dgm:pt modelId="{0E173ABD-A8C0-4FA5-9112-8A3076D3C01A}">
      <dgm:prSet/>
      <dgm:spPr/>
      <dgm:t>
        <a:bodyPr/>
        <a:lstStyle/>
        <a:p>
          <a:r>
            <a:rPr lang="en-GB" dirty="0">
              <a:latin typeface="Arial" panose="020B0604020202020204" pitchFamily="34" charset="0"/>
              <a:cs typeface="Arial" panose="020B0604020202020204" pitchFamily="34" charset="0"/>
            </a:rPr>
            <a:t>Appointing a 'competent person' responsible for health and safety;</a:t>
          </a:r>
          <a:endParaRPr lang="en-US" dirty="0">
            <a:latin typeface="Arial" panose="020B0604020202020204" pitchFamily="34" charset="0"/>
            <a:cs typeface="Arial" panose="020B0604020202020204" pitchFamily="34" charset="0"/>
          </a:endParaRPr>
        </a:p>
      </dgm:t>
    </dgm:pt>
    <dgm:pt modelId="{243C8566-FD3A-4A24-A7DD-950489CF5888}" type="parTrans" cxnId="{19AC8C83-8810-440D-82D7-49AFFC32059D}">
      <dgm:prSet/>
      <dgm:spPr/>
      <dgm:t>
        <a:bodyPr/>
        <a:lstStyle/>
        <a:p>
          <a:endParaRPr lang="en-US"/>
        </a:p>
      </dgm:t>
    </dgm:pt>
    <dgm:pt modelId="{379F38DE-080E-484E-8B0C-31213077B1D5}" type="sibTrans" cxnId="{19AC8C83-8810-440D-82D7-49AFFC32059D}">
      <dgm:prSet/>
      <dgm:spPr/>
      <dgm:t>
        <a:bodyPr/>
        <a:lstStyle/>
        <a:p>
          <a:endParaRPr lang="en-US"/>
        </a:p>
      </dgm:t>
    </dgm:pt>
    <dgm:pt modelId="{D090EB78-E550-4ACD-B4A1-9A0BF0566A6C}">
      <dgm:prSet/>
      <dgm:spPr/>
      <dgm:t>
        <a:bodyPr/>
        <a:lstStyle/>
        <a:p>
          <a:r>
            <a:rPr lang="en-GB" dirty="0">
              <a:latin typeface="Arial" panose="020B0604020202020204" pitchFamily="34" charset="0"/>
              <a:cs typeface="Arial" panose="020B0604020202020204" pitchFamily="34" charset="0"/>
            </a:rPr>
            <a:t>Treating mental and physical health as equally important</a:t>
          </a:r>
          <a:r>
            <a:rPr lang="en-GB" dirty="0"/>
            <a:t>.</a:t>
          </a:r>
          <a:endParaRPr lang="en-US" dirty="0"/>
        </a:p>
      </dgm:t>
    </dgm:pt>
    <dgm:pt modelId="{90D40B40-59A6-49E2-9056-F227A7B95A2E}" type="parTrans" cxnId="{7C9CB532-D33C-4371-AA76-878DA840C8C7}">
      <dgm:prSet/>
      <dgm:spPr/>
      <dgm:t>
        <a:bodyPr/>
        <a:lstStyle/>
        <a:p>
          <a:endParaRPr lang="en-US"/>
        </a:p>
      </dgm:t>
    </dgm:pt>
    <dgm:pt modelId="{55511536-7B05-4353-AB59-D6DE2FEDC460}" type="sibTrans" cxnId="{7C9CB532-D33C-4371-AA76-878DA840C8C7}">
      <dgm:prSet/>
      <dgm:spPr/>
      <dgm:t>
        <a:bodyPr/>
        <a:lstStyle/>
        <a:p>
          <a:endParaRPr lang="en-US"/>
        </a:p>
      </dgm:t>
    </dgm:pt>
    <dgm:pt modelId="{083A9E3E-09C3-4620-92E7-6CE71F01279A}">
      <dgm:prSet/>
      <dgm:spPr/>
      <dgm:t>
        <a:bodyPr/>
        <a:lstStyle/>
        <a:p>
          <a:r>
            <a:rPr lang="en-GB" dirty="0">
              <a:latin typeface="Arial" panose="020B0604020202020204" pitchFamily="34" charset="0"/>
              <a:cs typeface="Arial" panose="020B0604020202020204" pitchFamily="34" charset="0"/>
            </a:rPr>
            <a:t>Employer to make </a:t>
          </a:r>
          <a:r>
            <a:rPr lang="en-GB" b="1" dirty="0">
              <a:latin typeface="Arial" panose="020B0604020202020204" pitchFamily="34" charset="0"/>
              <a:cs typeface="Arial" panose="020B0604020202020204" pitchFamily="34" charset="0"/>
            </a:rPr>
            <a:t>reasonable adjustments</a:t>
          </a:r>
          <a:r>
            <a:rPr lang="en-GB" dirty="0">
              <a:latin typeface="Arial" panose="020B0604020202020204" pitchFamily="34" charset="0"/>
              <a:cs typeface="Arial" panose="020B0604020202020204" pitchFamily="34" charset="0"/>
            </a:rPr>
            <a:t> to adapt the work to the worker, and not to expect the worker to need to adapt to the work. It also states the importance of </a:t>
          </a:r>
          <a:r>
            <a:rPr lang="en-GB" b="1" dirty="0">
              <a:latin typeface="Arial" panose="020B0604020202020204" pitchFamily="34" charset="0"/>
              <a:cs typeface="Arial" panose="020B0604020202020204" pitchFamily="34" charset="0"/>
            </a:rPr>
            <a:t>risk assessments</a:t>
          </a:r>
          <a:r>
            <a:rPr lang="en-GB" dirty="0">
              <a:latin typeface="Arial" panose="020B0604020202020204" pitchFamily="34" charset="0"/>
              <a:cs typeface="Arial" panose="020B0604020202020204" pitchFamily="34" charset="0"/>
            </a:rPr>
            <a:t> and the </a:t>
          </a:r>
          <a:r>
            <a:rPr lang="en-GB" b="1" dirty="0">
              <a:latin typeface="Arial" panose="020B0604020202020204" pitchFamily="34" charset="0"/>
              <a:cs typeface="Arial" panose="020B0604020202020204" pitchFamily="34" charset="0"/>
            </a:rPr>
            <a:t>need for competent people</a:t>
          </a:r>
          <a:r>
            <a:rPr lang="en-GB" dirty="0">
              <a:latin typeface="Arial" panose="020B0604020202020204" pitchFamily="34" charset="0"/>
              <a:cs typeface="Arial" panose="020B0604020202020204" pitchFamily="34" charset="0"/>
            </a:rPr>
            <a:t> to be responsible for health and safety – which includes mental health - within the organisation. </a:t>
          </a:r>
          <a:endParaRPr lang="en-US" dirty="0">
            <a:latin typeface="Arial" panose="020B0604020202020204" pitchFamily="34" charset="0"/>
            <a:cs typeface="Arial" panose="020B0604020202020204" pitchFamily="34" charset="0"/>
          </a:endParaRPr>
        </a:p>
      </dgm:t>
    </dgm:pt>
    <dgm:pt modelId="{9DFECEAD-656F-499E-BA98-8C31BD6B58BB}" type="parTrans" cxnId="{CBF869F2-EEAD-4A3C-8402-DA23E5AA825F}">
      <dgm:prSet/>
      <dgm:spPr/>
      <dgm:t>
        <a:bodyPr/>
        <a:lstStyle/>
        <a:p>
          <a:endParaRPr lang="en-US"/>
        </a:p>
      </dgm:t>
    </dgm:pt>
    <dgm:pt modelId="{37CB27B5-3FFE-447D-98F3-E8B4C7088C37}" type="sibTrans" cxnId="{CBF869F2-EEAD-4A3C-8402-DA23E5AA825F}">
      <dgm:prSet/>
      <dgm:spPr/>
      <dgm:t>
        <a:bodyPr/>
        <a:lstStyle/>
        <a:p>
          <a:endParaRPr lang="en-US"/>
        </a:p>
      </dgm:t>
    </dgm:pt>
    <dgm:pt modelId="{1776116C-E10F-4C58-BEA8-598997462EB5}" type="pres">
      <dgm:prSet presAssocID="{7DF0B40E-1A5D-4742-A32D-1AF449E0E8DE}" presName="linear" presStyleCnt="0">
        <dgm:presLayoutVars>
          <dgm:animLvl val="lvl"/>
          <dgm:resizeHandles val="exact"/>
        </dgm:presLayoutVars>
      </dgm:prSet>
      <dgm:spPr/>
    </dgm:pt>
    <dgm:pt modelId="{9056637A-3781-4916-9D0A-C4E91259F86B}" type="pres">
      <dgm:prSet presAssocID="{1F6F50FB-4FA8-4826-B0E2-05CB58487B58}" presName="parentText" presStyleLbl="node1" presStyleIdx="0" presStyleCnt="2">
        <dgm:presLayoutVars>
          <dgm:chMax val="0"/>
          <dgm:bulletEnabled val="1"/>
        </dgm:presLayoutVars>
      </dgm:prSet>
      <dgm:spPr/>
    </dgm:pt>
    <dgm:pt modelId="{2F72F59A-6FB4-4E31-B58E-E9BD8A8D5379}" type="pres">
      <dgm:prSet presAssocID="{1F6F50FB-4FA8-4826-B0E2-05CB58487B58}" presName="childText" presStyleLbl="revTx" presStyleIdx="0" presStyleCnt="1">
        <dgm:presLayoutVars>
          <dgm:bulletEnabled val="1"/>
        </dgm:presLayoutVars>
      </dgm:prSet>
      <dgm:spPr/>
    </dgm:pt>
    <dgm:pt modelId="{E4EA77BE-90B3-4940-BBC0-8B8C40861A98}" type="pres">
      <dgm:prSet presAssocID="{083A9E3E-09C3-4620-92E7-6CE71F01279A}" presName="parentText" presStyleLbl="node1" presStyleIdx="1" presStyleCnt="2">
        <dgm:presLayoutVars>
          <dgm:chMax val="0"/>
          <dgm:bulletEnabled val="1"/>
        </dgm:presLayoutVars>
      </dgm:prSet>
      <dgm:spPr/>
    </dgm:pt>
  </dgm:ptLst>
  <dgm:cxnLst>
    <dgm:cxn modelId="{2AC1562C-95E4-4C1F-86CF-7ACB427C33BF}" srcId="{1F6F50FB-4FA8-4826-B0E2-05CB58487B58}" destId="{C2B967EF-69C7-4E4C-ACA6-F3EACA20D6C1}" srcOrd="1" destOrd="0" parTransId="{9D1D1671-CFF3-45B9-A77B-C0B83868A748}" sibTransId="{661EF28C-9CBE-41CB-8B82-DF2912AFBF6F}"/>
    <dgm:cxn modelId="{7C9CB532-D33C-4371-AA76-878DA840C8C7}" srcId="{1F6F50FB-4FA8-4826-B0E2-05CB58487B58}" destId="{D090EB78-E550-4ACD-B4A1-9A0BF0566A6C}" srcOrd="3" destOrd="0" parTransId="{90D40B40-59A6-49E2-9056-F227A7B95A2E}" sibTransId="{55511536-7B05-4353-AB59-D6DE2FEDC460}"/>
    <dgm:cxn modelId="{16109233-EACF-4CA8-8F55-DD8E894CB140}" type="presOf" srcId="{2BD74076-A006-4C4A-B7D5-CB1C00D0E01C}" destId="{2F72F59A-6FB4-4E31-B58E-E9BD8A8D5379}" srcOrd="0" destOrd="0" presId="urn:microsoft.com/office/officeart/2005/8/layout/vList2"/>
    <dgm:cxn modelId="{1AA81963-5491-4EA5-B65F-58419A223ECC}" type="presOf" srcId="{C2B967EF-69C7-4E4C-ACA6-F3EACA20D6C1}" destId="{2F72F59A-6FB4-4E31-B58E-E9BD8A8D5379}" srcOrd="0" destOrd="1" presId="urn:microsoft.com/office/officeart/2005/8/layout/vList2"/>
    <dgm:cxn modelId="{19AC8C83-8810-440D-82D7-49AFFC32059D}" srcId="{1F6F50FB-4FA8-4826-B0E2-05CB58487B58}" destId="{0E173ABD-A8C0-4FA5-9112-8A3076D3C01A}" srcOrd="2" destOrd="0" parTransId="{243C8566-FD3A-4A24-A7DD-950489CF5888}" sibTransId="{379F38DE-080E-484E-8B0C-31213077B1D5}"/>
    <dgm:cxn modelId="{F9DC899A-CF22-46B1-BB8F-301689B91D82}" type="presOf" srcId="{7DF0B40E-1A5D-4742-A32D-1AF449E0E8DE}" destId="{1776116C-E10F-4C58-BEA8-598997462EB5}" srcOrd="0" destOrd="0" presId="urn:microsoft.com/office/officeart/2005/8/layout/vList2"/>
    <dgm:cxn modelId="{D128B5AD-5319-4934-8A7B-365E32979886}" type="presOf" srcId="{083A9E3E-09C3-4620-92E7-6CE71F01279A}" destId="{E4EA77BE-90B3-4940-BBC0-8B8C40861A98}" srcOrd="0" destOrd="0" presId="urn:microsoft.com/office/officeart/2005/8/layout/vList2"/>
    <dgm:cxn modelId="{879D49B1-BB4F-44D3-AE7B-99E64D4FA1BA}" type="presOf" srcId="{0E173ABD-A8C0-4FA5-9112-8A3076D3C01A}" destId="{2F72F59A-6FB4-4E31-B58E-E9BD8A8D5379}" srcOrd="0" destOrd="2" presId="urn:microsoft.com/office/officeart/2005/8/layout/vList2"/>
    <dgm:cxn modelId="{47E318BD-BC55-4F70-BFA1-BB96F2675501}" srcId="{7DF0B40E-1A5D-4742-A32D-1AF449E0E8DE}" destId="{1F6F50FB-4FA8-4826-B0E2-05CB58487B58}" srcOrd="0" destOrd="0" parTransId="{77EB4462-3A21-432D-AA43-B3EAE2232795}" sibTransId="{E239108F-C0F6-4B00-B802-76F3723AA29A}"/>
    <dgm:cxn modelId="{923835DC-E8BA-4E5C-A18F-5AD016B26F99}" srcId="{1F6F50FB-4FA8-4826-B0E2-05CB58487B58}" destId="{2BD74076-A006-4C4A-B7D5-CB1C00D0E01C}" srcOrd="0" destOrd="0" parTransId="{886F801E-C47A-4981-B547-88E9415C334C}" sibTransId="{06AA9E72-92F7-4F6A-ACAF-38F344601861}"/>
    <dgm:cxn modelId="{BB82A1E3-7BC0-436A-B47A-12C215DFD0C9}" type="presOf" srcId="{1F6F50FB-4FA8-4826-B0E2-05CB58487B58}" destId="{9056637A-3781-4916-9D0A-C4E91259F86B}" srcOrd="0" destOrd="0" presId="urn:microsoft.com/office/officeart/2005/8/layout/vList2"/>
    <dgm:cxn modelId="{CBF869F2-EEAD-4A3C-8402-DA23E5AA825F}" srcId="{7DF0B40E-1A5D-4742-A32D-1AF449E0E8DE}" destId="{083A9E3E-09C3-4620-92E7-6CE71F01279A}" srcOrd="1" destOrd="0" parTransId="{9DFECEAD-656F-499E-BA98-8C31BD6B58BB}" sibTransId="{37CB27B5-3FFE-447D-98F3-E8B4C7088C37}"/>
    <dgm:cxn modelId="{FDFE5FFD-33AD-43CA-9B84-0B530E65A79F}" type="presOf" srcId="{D090EB78-E550-4ACD-B4A1-9A0BF0566A6C}" destId="{2F72F59A-6FB4-4E31-B58E-E9BD8A8D5379}" srcOrd="0" destOrd="3" presId="urn:microsoft.com/office/officeart/2005/8/layout/vList2"/>
    <dgm:cxn modelId="{F3CBB087-D44C-4816-A728-52CFE452242B}" type="presParOf" srcId="{1776116C-E10F-4C58-BEA8-598997462EB5}" destId="{9056637A-3781-4916-9D0A-C4E91259F86B}" srcOrd="0" destOrd="0" presId="urn:microsoft.com/office/officeart/2005/8/layout/vList2"/>
    <dgm:cxn modelId="{8030DEEC-1D8F-48CD-A140-A9DB75EC109C}" type="presParOf" srcId="{1776116C-E10F-4C58-BEA8-598997462EB5}" destId="{2F72F59A-6FB4-4E31-B58E-E9BD8A8D5379}" srcOrd="1" destOrd="0" presId="urn:microsoft.com/office/officeart/2005/8/layout/vList2"/>
    <dgm:cxn modelId="{02B5ACC3-5871-4024-A1BF-77914A5ACA20}" type="presParOf" srcId="{1776116C-E10F-4C58-BEA8-598997462EB5}" destId="{E4EA77BE-90B3-4940-BBC0-8B8C40861A9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6637A-3781-4916-9D0A-C4E91259F86B}">
      <dsp:nvSpPr>
        <dsp:cNvPr id="0" name=""/>
        <dsp:cNvSpPr/>
      </dsp:nvSpPr>
      <dsp:spPr>
        <a:xfrm>
          <a:off x="0" y="111423"/>
          <a:ext cx="11520488" cy="1614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The law is clear on an employer’s responsibility with regards to </a:t>
          </a:r>
          <a:r>
            <a:rPr lang="en-GB" sz="2400" b="1" kern="1200" dirty="0">
              <a:latin typeface="Arial" panose="020B0604020202020204" pitchFamily="34" charset="0"/>
              <a:cs typeface="Arial" panose="020B0604020202020204" pitchFamily="34" charset="0"/>
            </a:rPr>
            <a:t>mental health</a:t>
          </a:r>
          <a:r>
            <a:rPr lang="en-GB" sz="2400" kern="1200" dirty="0">
              <a:latin typeface="Arial" panose="020B0604020202020204" pitchFamily="34" charset="0"/>
              <a:cs typeface="Arial" panose="020B0604020202020204" pitchFamily="34" charset="0"/>
            </a:rPr>
            <a:t>. According to the </a:t>
          </a:r>
          <a:r>
            <a:rPr lang="en-GB" sz="2400" i="1" kern="1200" dirty="0">
              <a:latin typeface="Arial" panose="020B0604020202020204" pitchFamily="34" charset="0"/>
              <a:cs typeface="Arial" panose="020B0604020202020204" pitchFamily="34" charset="0"/>
            </a:rPr>
            <a:t>Health and Safety at Work Act 1974</a:t>
          </a:r>
          <a:r>
            <a:rPr lang="en-GB" sz="2400" kern="1200" dirty="0">
              <a:latin typeface="Arial" panose="020B0604020202020204" pitchFamily="34" charset="0"/>
              <a:cs typeface="Arial" panose="020B0604020202020204" pitchFamily="34" charset="0"/>
            </a:rPr>
            <a:t> and </a:t>
          </a:r>
          <a:r>
            <a:rPr lang="en-GB" sz="2400" i="1" kern="1200" dirty="0">
              <a:latin typeface="Arial" panose="020B0604020202020204" pitchFamily="34" charset="0"/>
              <a:cs typeface="Arial" panose="020B0604020202020204" pitchFamily="34" charset="0"/>
            </a:rPr>
            <a:t>Management of Health and Safety at Work Regulations 1999</a:t>
          </a:r>
          <a:r>
            <a:rPr lang="en-GB" sz="2400" kern="1200" dirty="0">
              <a:latin typeface="Arial" panose="020B0604020202020204" pitchFamily="34" charset="0"/>
              <a:cs typeface="Arial" panose="020B0604020202020204" pitchFamily="34" charset="0"/>
            </a:rPr>
            <a:t> these include</a:t>
          </a:r>
          <a:r>
            <a:rPr lang="en-GB" sz="2400" kern="1200" dirty="0"/>
            <a:t>:</a:t>
          </a:r>
          <a:endParaRPr lang="en-US" sz="2400" kern="1200" dirty="0"/>
        </a:p>
      </dsp:txBody>
      <dsp:txXfrm>
        <a:off x="78818" y="190241"/>
        <a:ext cx="11362852" cy="1456963"/>
      </dsp:txXfrm>
    </dsp:sp>
    <dsp:sp modelId="{2F72F59A-6FB4-4E31-B58E-E9BD8A8D5379}">
      <dsp:nvSpPr>
        <dsp:cNvPr id="0" name=""/>
        <dsp:cNvSpPr/>
      </dsp:nvSpPr>
      <dsp:spPr>
        <a:xfrm>
          <a:off x="0" y="1726023"/>
          <a:ext cx="11520488"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7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latin typeface="Arial" panose="020B0604020202020204" pitchFamily="34" charset="0"/>
              <a:cs typeface="Arial" panose="020B0604020202020204" pitchFamily="34" charset="0"/>
            </a:rPr>
            <a:t>Making sure the work environment is safe;</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20000"/>
            </a:spcAft>
            <a:buChar char="•"/>
          </a:pPr>
          <a:r>
            <a:rPr lang="en-GB" sz="1900" kern="1200" dirty="0">
              <a:latin typeface="Arial" panose="020B0604020202020204" pitchFamily="34" charset="0"/>
              <a:cs typeface="Arial" panose="020B0604020202020204" pitchFamily="34" charset="0"/>
            </a:rPr>
            <a:t>Carrying out risk assessments as set out in regulations, and taking steps to eliminate or control these risks;</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20000"/>
            </a:spcAft>
            <a:buChar char="•"/>
          </a:pPr>
          <a:r>
            <a:rPr lang="en-GB" sz="1900" kern="1200" dirty="0">
              <a:latin typeface="Arial" panose="020B0604020202020204" pitchFamily="34" charset="0"/>
              <a:cs typeface="Arial" panose="020B0604020202020204" pitchFamily="34" charset="0"/>
            </a:rPr>
            <a:t>Appointing a 'competent person' responsible for health and safety;</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20000"/>
            </a:spcAft>
            <a:buChar char="•"/>
          </a:pPr>
          <a:r>
            <a:rPr lang="en-GB" sz="1900" kern="1200" dirty="0">
              <a:latin typeface="Arial" panose="020B0604020202020204" pitchFamily="34" charset="0"/>
              <a:cs typeface="Arial" panose="020B0604020202020204" pitchFamily="34" charset="0"/>
            </a:rPr>
            <a:t>Treating mental and physical health as equally important</a:t>
          </a:r>
          <a:r>
            <a:rPr lang="en-GB" sz="1900" kern="1200" dirty="0"/>
            <a:t>.</a:t>
          </a:r>
          <a:endParaRPr lang="en-US" sz="1900" kern="1200" dirty="0"/>
        </a:p>
      </dsp:txBody>
      <dsp:txXfrm>
        <a:off x="0" y="1726023"/>
        <a:ext cx="11520488" cy="1515240"/>
      </dsp:txXfrm>
    </dsp:sp>
    <dsp:sp modelId="{E4EA77BE-90B3-4940-BBC0-8B8C40861A98}">
      <dsp:nvSpPr>
        <dsp:cNvPr id="0" name=""/>
        <dsp:cNvSpPr/>
      </dsp:nvSpPr>
      <dsp:spPr>
        <a:xfrm>
          <a:off x="0" y="3241263"/>
          <a:ext cx="11520488" cy="1614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Employer to make </a:t>
          </a:r>
          <a:r>
            <a:rPr lang="en-GB" sz="2400" b="1" kern="1200" dirty="0">
              <a:latin typeface="Arial" panose="020B0604020202020204" pitchFamily="34" charset="0"/>
              <a:cs typeface="Arial" panose="020B0604020202020204" pitchFamily="34" charset="0"/>
            </a:rPr>
            <a:t>reasonable adjustments</a:t>
          </a:r>
          <a:r>
            <a:rPr lang="en-GB" sz="2400" kern="1200" dirty="0">
              <a:latin typeface="Arial" panose="020B0604020202020204" pitchFamily="34" charset="0"/>
              <a:cs typeface="Arial" panose="020B0604020202020204" pitchFamily="34" charset="0"/>
            </a:rPr>
            <a:t> to adapt the work to the worker, and not to expect the worker to need to adapt to the work. It also states the importance of </a:t>
          </a:r>
          <a:r>
            <a:rPr lang="en-GB" sz="2400" b="1" kern="1200" dirty="0">
              <a:latin typeface="Arial" panose="020B0604020202020204" pitchFamily="34" charset="0"/>
              <a:cs typeface="Arial" panose="020B0604020202020204" pitchFamily="34" charset="0"/>
            </a:rPr>
            <a:t>risk assessments</a:t>
          </a:r>
          <a:r>
            <a:rPr lang="en-GB" sz="2400" kern="1200" dirty="0">
              <a:latin typeface="Arial" panose="020B0604020202020204" pitchFamily="34" charset="0"/>
              <a:cs typeface="Arial" panose="020B0604020202020204" pitchFamily="34" charset="0"/>
            </a:rPr>
            <a:t> and the </a:t>
          </a:r>
          <a:r>
            <a:rPr lang="en-GB" sz="2400" b="1" kern="1200" dirty="0">
              <a:latin typeface="Arial" panose="020B0604020202020204" pitchFamily="34" charset="0"/>
              <a:cs typeface="Arial" panose="020B0604020202020204" pitchFamily="34" charset="0"/>
            </a:rPr>
            <a:t>need for competent people</a:t>
          </a:r>
          <a:r>
            <a:rPr lang="en-GB" sz="2400" kern="1200" dirty="0">
              <a:latin typeface="Arial" panose="020B0604020202020204" pitchFamily="34" charset="0"/>
              <a:cs typeface="Arial" panose="020B0604020202020204" pitchFamily="34" charset="0"/>
            </a:rPr>
            <a:t> to be responsible for health and safety – which includes mental health - within the organisation. </a:t>
          </a:r>
          <a:endParaRPr lang="en-US" sz="2400" kern="1200" dirty="0">
            <a:latin typeface="Arial" panose="020B0604020202020204" pitchFamily="34" charset="0"/>
            <a:cs typeface="Arial" panose="020B0604020202020204" pitchFamily="34" charset="0"/>
          </a:endParaRPr>
        </a:p>
      </dsp:txBody>
      <dsp:txXfrm>
        <a:off x="78818" y="3320081"/>
        <a:ext cx="11362852" cy="14569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4/5/2024</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4/5/2024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93A8F-87B2-1A62-AB43-B732DB0B3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4BBE4-3A0A-454E-A9D9-A558CB989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6A84C-C3C4-C9D6-5FC5-9D20CE4CB9B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FEF48B-76F7-467E-EC96-703D3ED51D6E}"/>
              </a:ext>
            </a:extLst>
          </p:cNvPr>
          <p:cNvSpPr>
            <a:spLocks noGrp="1"/>
          </p:cNvSpPr>
          <p:nvPr>
            <p:ph type="sldNum" sz="quarter" idx="10"/>
          </p:nvPr>
        </p:nvSpPr>
        <p:spPr/>
        <p:txBody>
          <a:bodyPr/>
          <a:lstStyle/>
          <a:p>
            <a:fld id="{FB0A6BA7-B9E2-4AEF-A1D1-E1316B0CB4D5}" type="slidenum">
              <a:rPr lang="en-GB" smtClean="0"/>
              <a:t>1</a:t>
            </a:fld>
            <a:endParaRPr lang="en-GB" dirty="0"/>
          </a:p>
        </p:txBody>
      </p:sp>
    </p:spTree>
    <p:extLst>
      <p:ext uri="{BB962C8B-B14F-4D97-AF65-F5344CB8AC3E}">
        <p14:creationId xmlns:p14="http://schemas.microsoft.com/office/powerpoint/2010/main" val="14698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At the primary level,</a:t>
            </a: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OH plays an important role in the identification of potential workplace risks and hazards, and in monitoring occurrences of ill-health and injuries. A systematic screening and assessment of information will help identify areas of concern and highlight priorities for action. </a:t>
            </a: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For example, the MoD business unit case study highlights the use of a workplace wellbeing diagnostic tool to identify areas where issues laid, and to create a benchmark from which progress can be measured. </a:t>
            </a: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OH’s understanding of occupational health will also ensure compliance with corresponding health and safety legislation, policies, and guidance. This is evident in the BBC case study, where OH work together with union representatives to ensure appropriate safety and risk mitigating measures are in place that meet the relevant legislation. If done right, all this will contribute to a safer and healthier working environment where workers are likely to experience better mental health and wellbeing</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43,44</a:t>
            </a: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a:lnSpc>
                <a:spcPct val="115000"/>
              </a:lnSpc>
              <a:spcAft>
                <a:spcPts val="12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Although HR might not always have an explicit focus on mental health and wellbeing, their emphasis on developing and supporting the workforce relies on creating an environment that is conducive to the needs of the individual worker and the organisation. VOICE, CONTROL</a:t>
            </a:r>
            <a:endParaRPr lang="en-GB" sz="1200" dirty="0">
              <a:effectLst/>
              <a:latin typeface="Calibri" panose="020F0502020204030204" pitchFamily="34" charset="0"/>
              <a:ea typeface="Calibri" panose="020F0502020204030204" pitchFamily="34" charset="0"/>
            </a:endParaRP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This means developing policies and procedures that are clear and fair, and that appropriately manage potential sources of distress for workers, including workload, remuneration, conflict, and work-life balance. We see this in the SCVO case study, where key policies were reviewed and updated to ensure they supported the desired culture, including emphasising a blended working policy. This included changing the language of communications from the passive to the active voice, making it clear who was making decisions to improve accountability and trust.</a:t>
            </a:r>
            <a:endParaRPr lang="en-GB" sz="12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6F19CC7-8110-46A1-9EB1-6E1ABFCFD423}" type="slidenum">
              <a:rPr lang="en-GB" smtClean="0"/>
              <a:t>16</a:t>
            </a:fld>
            <a:endParaRPr lang="en-GB"/>
          </a:p>
        </p:txBody>
      </p:sp>
    </p:spTree>
    <p:extLst>
      <p:ext uri="{BB962C8B-B14F-4D97-AF65-F5344CB8AC3E}">
        <p14:creationId xmlns:p14="http://schemas.microsoft.com/office/powerpoint/2010/main" val="210142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OH can support worker mental health and wellbeing through a range of secondary-level interventions. </a:t>
            </a: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A key aspect here is in increasing health and wellbeing education and awareness which can target both physical (e.g., smoking cessation, diet) and mental (e.g., managing and identifying symptoms) health. </a:t>
            </a: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At the individual level, OH practitioners might work with individuals to identify their risk level, and to take appropriate mitigating actions to prevent or reduce the likelihood of developing ill-health. Within the NWPS case study there was psychological screening, peer support, and resilience training as activities to better support police officers. </a:t>
            </a:r>
          </a:p>
          <a:p>
            <a:pPr>
              <a:lnSpc>
                <a:spcPct val="115000"/>
              </a:lnSpc>
              <a:spcAft>
                <a:spcPts val="12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HR practitioners may be able take on similar tasks as OH practitioners here, especially in terms of raising awareness and providing education around mental health and wellbeing. Where expertise exists locally, HR practitioners might deliver similar training themselves. Otherwise, HR will often facilitate access to such programmes by working with OH or other relevant experts. This can also be in the form of different resources that range from written literature to self-guided training content, or digital tools such as apps and online platforms. Examples are seen in case study</a:t>
            </a:r>
          </a:p>
          <a:p>
            <a:pPr>
              <a:lnSpc>
                <a:spcPct val="115000"/>
              </a:lnSpc>
              <a:spcAft>
                <a:spcPts val="1200"/>
              </a:spcAft>
            </a:pPr>
            <a:endParaRPr lang="en-GB" sz="1200" dirty="0">
              <a:effectLst/>
              <a:latin typeface="Calibri" panose="020F0502020204030204" pitchFamily="34" charset="0"/>
              <a:ea typeface="Calibri" panose="020F0502020204030204" pitchFamily="34" charset="0"/>
            </a:endParaRP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Mental health and wellbeing can also be supported though other generalist HR activities, such as coaching, performance reviews and goal setting, and personal and professional development. What these offer is a space and opportunity to reflect on their own needs, and to develop appropriate actions at both the individual and organisational level to support the worker to achieve that. For example, in the SCVO case study coaching helped transform employee experience, encouraging changes to work practices that benefited many. Similarly, the line manager training offered by Leek United was important to develop managers that were better able to support the needs of their team members. </a:t>
            </a:r>
            <a:endParaRPr lang="en-GB" sz="12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6F19CC7-8110-46A1-9EB1-6E1ABFCFD423}" type="slidenum">
              <a:rPr lang="en-GB" smtClean="0"/>
              <a:t>17</a:t>
            </a:fld>
            <a:endParaRPr lang="en-GB"/>
          </a:p>
        </p:txBody>
      </p:sp>
    </p:spTree>
    <p:extLst>
      <p:ext uri="{BB962C8B-B14F-4D97-AF65-F5344CB8AC3E}">
        <p14:creationId xmlns:p14="http://schemas.microsoft.com/office/powerpoint/2010/main" val="115586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OH at the tertiary level can be instrumental in support pathways and the delivery of the treatment and rehabilitation of workers struggling with their mental health and wellbeing. The NWPS and the BBC case studies both show how OH services can also facilitate access to appropriate medical professionals, coordinate rehabilitation programs, and provide guidance on workplace adjustments or accommodations to support employees' return to work after illness or injury. </a:t>
            </a:r>
            <a:endParaRPr lang="en-GB" sz="1200" dirty="0">
              <a:effectLst/>
              <a:latin typeface="Calibri" panose="020F0502020204030204" pitchFamily="34" charset="0"/>
              <a:ea typeface="Calibri" panose="020F0502020204030204" pitchFamily="34" charset="0"/>
            </a:endParaRPr>
          </a:p>
          <a:p>
            <a:pPr>
              <a:lnSpc>
                <a:spcPct val="115000"/>
              </a:lnSpc>
              <a:spcAft>
                <a:spcPts val="12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HR may not be able to provide treatment, but they would typically be responsible for managing Employee Assistance Programme such as in Leek United’s digital mental health support platform which is monitored by professionally trained clinicians. While none of the case studies provided examples, HR also have an important role in supporting individuals and their line managers within the return-to-work process</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47</a:t>
            </a: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6F19CC7-8110-46A1-9EB1-6E1ABFCFD423}" type="slidenum">
              <a:rPr lang="en-GB" smtClean="0"/>
              <a:t>18</a:t>
            </a:fld>
            <a:endParaRPr lang="en-GB"/>
          </a:p>
        </p:txBody>
      </p:sp>
    </p:spTree>
    <p:extLst>
      <p:ext uri="{BB962C8B-B14F-4D97-AF65-F5344CB8AC3E}">
        <p14:creationId xmlns:p14="http://schemas.microsoft.com/office/powerpoint/2010/main" val="176188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F19CC7-8110-46A1-9EB1-6E1ABFCFD423}" type="slidenum">
              <a:rPr lang="en-GB" smtClean="0"/>
              <a:t>19</a:t>
            </a:fld>
            <a:endParaRPr lang="en-GB"/>
          </a:p>
        </p:txBody>
      </p:sp>
    </p:spTree>
    <p:extLst>
      <p:ext uri="{BB962C8B-B14F-4D97-AF65-F5344CB8AC3E}">
        <p14:creationId xmlns:p14="http://schemas.microsoft.com/office/powerpoint/2010/main" val="76087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2</a:t>
            </a:fld>
            <a:endParaRPr lang="en-GB" dirty="0"/>
          </a:p>
        </p:txBody>
      </p:sp>
    </p:spTree>
    <p:extLst>
      <p:ext uri="{BB962C8B-B14F-4D97-AF65-F5344CB8AC3E}">
        <p14:creationId xmlns:p14="http://schemas.microsoft.com/office/powerpoint/2010/main" val="99801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3</a:t>
            </a:fld>
            <a:endParaRPr lang="en-GB" dirty="0"/>
          </a:p>
        </p:txBody>
      </p:sp>
    </p:spTree>
    <p:extLst>
      <p:ext uri="{BB962C8B-B14F-4D97-AF65-F5344CB8AC3E}">
        <p14:creationId xmlns:p14="http://schemas.microsoft.com/office/powerpoint/2010/main" val="353990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4</a:t>
            </a:fld>
            <a:endParaRPr lang="en-GB"/>
          </a:p>
        </p:txBody>
      </p:sp>
    </p:spTree>
    <p:extLst>
      <p:ext uri="{BB962C8B-B14F-4D97-AF65-F5344CB8AC3E}">
        <p14:creationId xmlns:p14="http://schemas.microsoft.com/office/powerpoint/2010/main" val="316134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E5AC7-78D8-32F9-BF8C-1C7A3F1E3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77E8D-875E-A42E-051A-E4AD01ECA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C4E7D-5F82-0583-A7CE-FAD78BA3E4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8891E2-628E-5D80-7C5A-BC988FA0B3AB}"/>
              </a:ext>
            </a:extLst>
          </p:cNvPr>
          <p:cNvSpPr>
            <a:spLocks noGrp="1"/>
          </p:cNvSpPr>
          <p:nvPr>
            <p:ph type="sldNum" sz="quarter" idx="10"/>
          </p:nvPr>
        </p:nvSpPr>
        <p:spPr/>
        <p:txBody>
          <a:bodyPr/>
          <a:lstStyle/>
          <a:p>
            <a:fld id="{FB0A6BA7-B9E2-4AEF-A1D1-E1316B0CB4D5}" type="slidenum">
              <a:rPr lang="en-GB" smtClean="0"/>
              <a:t>7</a:t>
            </a:fld>
            <a:endParaRPr lang="en-GB"/>
          </a:p>
        </p:txBody>
      </p:sp>
    </p:spTree>
    <p:extLst>
      <p:ext uri="{BB962C8B-B14F-4D97-AF65-F5344CB8AC3E}">
        <p14:creationId xmlns:p14="http://schemas.microsoft.com/office/powerpoint/2010/main" val="333918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CF118-DC65-CC62-CF02-B42FF5AB4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9408D-60C2-2C50-BBF8-2EA1191C3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38201-E4F6-257D-7E97-7C6B90DA53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A05FAE-EF74-8022-5D4F-847ECE90BCEE}"/>
              </a:ext>
            </a:extLst>
          </p:cNvPr>
          <p:cNvSpPr>
            <a:spLocks noGrp="1"/>
          </p:cNvSpPr>
          <p:nvPr>
            <p:ph type="sldNum" sz="quarter" idx="10"/>
          </p:nvPr>
        </p:nvSpPr>
        <p:spPr/>
        <p:txBody>
          <a:bodyPr/>
          <a:lstStyle/>
          <a:p>
            <a:fld id="{FB0A6BA7-B9E2-4AEF-A1D1-E1316B0CB4D5}" type="slidenum">
              <a:rPr lang="en-GB" smtClean="0"/>
              <a:t>9</a:t>
            </a:fld>
            <a:endParaRPr lang="en-GB" dirty="0"/>
          </a:p>
        </p:txBody>
      </p:sp>
    </p:spTree>
    <p:extLst>
      <p:ext uri="{BB962C8B-B14F-4D97-AF65-F5344CB8AC3E}">
        <p14:creationId xmlns:p14="http://schemas.microsoft.com/office/powerpoint/2010/main" val="376748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Calibri" panose="020F0502020204030204" pitchFamily="34" charset="0"/>
                <a:cs typeface="Calibri" panose="020F0502020204030204" pitchFamily="34" charset="0"/>
              </a:rPr>
              <a:t>In addition, the Equality Act 2010 states that an individual with poor mental health can be considered disabled if:</a:t>
            </a:r>
            <a:endParaRPr lang="en-GB" sz="16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It is beyond the scope of this report to describe how the legislation applies to </a:t>
            </a:r>
            <a:r>
              <a:rPr lang="en-GB" sz="1200" b="1" dirty="0">
                <a:effectLst/>
                <a:latin typeface="Calibri" panose="020F0502020204030204" pitchFamily="34" charset="0"/>
                <a:ea typeface="Calibri" panose="020F0502020204030204" pitchFamily="34" charset="0"/>
              </a:rPr>
              <a:t>mental wellbeing, </a:t>
            </a:r>
            <a:r>
              <a:rPr lang="en-GB" sz="1200" dirty="0">
                <a:effectLst/>
                <a:latin typeface="Calibri" panose="020F0502020204030204" pitchFamily="34" charset="0"/>
                <a:ea typeface="Calibri" panose="020F0502020204030204" pitchFamily="34" charset="0"/>
              </a:rPr>
              <a:t>which has a broader and more nebulous definition. Instead, given that overlap between mental health and wellbeing and the similarities in the factors predicting them, taking a preventive risk management approach as advocated by law would be conducive for good mental wellbeing as well. </a:t>
            </a:r>
            <a:endParaRPr lang="en-GB" dirty="0"/>
          </a:p>
          <a:p>
            <a:endParaRPr lang="en-GB" dirty="0"/>
          </a:p>
        </p:txBody>
      </p:sp>
      <p:sp>
        <p:nvSpPr>
          <p:cNvPr id="4" name="Slide Number Placeholder 3"/>
          <p:cNvSpPr>
            <a:spLocks noGrp="1"/>
          </p:cNvSpPr>
          <p:nvPr>
            <p:ph type="sldNum" sz="quarter" idx="5"/>
          </p:nvPr>
        </p:nvSpPr>
        <p:spPr/>
        <p:txBody>
          <a:bodyPr/>
          <a:lstStyle/>
          <a:p>
            <a:fld id="{D6F19CC7-8110-46A1-9EB1-6E1ABFCFD423}" type="slidenum">
              <a:rPr lang="en-GB" smtClean="0"/>
              <a:t>10</a:t>
            </a:fld>
            <a:endParaRPr lang="en-GB"/>
          </a:p>
        </p:txBody>
      </p:sp>
    </p:spTree>
    <p:extLst>
      <p:ext uri="{BB962C8B-B14F-4D97-AF65-F5344CB8AC3E}">
        <p14:creationId xmlns:p14="http://schemas.microsoft.com/office/powerpoint/2010/main" val="2651786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11</a:t>
            </a:fld>
            <a:endParaRPr lang="en-GB"/>
          </a:p>
        </p:txBody>
      </p:sp>
    </p:spTree>
    <p:extLst>
      <p:ext uri="{BB962C8B-B14F-4D97-AF65-F5344CB8AC3E}">
        <p14:creationId xmlns:p14="http://schemas.microsoft.com/office/powerpoint/2010/main" val="275659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What the research findings above highlight is that each intervention level has a different function, and that organisations should collectively draw on all three levels to develop a systemic and holistic approach to support mental health and wellbeing within it.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6F19CC7-8110-46A1-9EB1-6E1ABFCFD423}" type="slidenum">
              <a:rPr lang="en-GB" smtClean="0"/>
              <a:t>15</a:t>
            </a:fld>
            <a:endParaRPr lang="en-GB"/>
          </a:p>
        </p:txBody>
      </p:sp>
    </p:spTree>
    <p:extLst>
      <p:ext uri="{BB962C8B-B14F-4D97-AF65-F5344CB8AC3E}">
        <p14:creationId xmlns:p14="http://schemas.microsoft.com/office/powerpoint/2010/main" val="338438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som.org.uk/health-drive-digital-driving-health-improvements-haulage-industry"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som.org.uk/"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som.org.uk/sites/som.org.uk/files/Mining_SiG_Dr_Will_Ponsonby.pdf" TargetMode="External"/><Relationship Id="rId13" Type="http://schemas.openxmlformats.org/officeDocument/2006/relationships/hyperlink" Target="http://www.som.org.uk/msk-work-network" TargetMode="External"/><Relationship Id="rId3" Type="http://schemas.openxmlformats.org/officeDocument/2006/relationships/image" Target="../media/image2.png"/><Relationship Id="rId7" Type="http://schemas.openxmlformats.org/officeDocument/2006/relationships/hyperlink" Target="https://www.som.org.uk/sites/som.org.uk/files/ASM_Huge_challenges_and_Great_Opportunities.pdf" TargetMode="External"/><Relationship Id="rId12" Type="http://schemas.openxmlformats.org/officeDocument/2006/relationships/hyperlink" Target="https://www.som.org.uk/sites/som.org.uk/files/SOM_Managing_Skin_Health_at_Work_Nov_2023.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som.org.uk/sites/som.org.uk/files/SOM_UKHCA_Position_Statement_Noise_Health_Surveillance_Guidance_May_23.pdf" TargetMode="External"/><Relationship Id="rId11" Type="http://schemas.openxmlformats.org/officeDocument/2006/relationships/hyperlink" Target="https://www.som.org.uk/sites/som.org.uk/files/Career_Path_of_OH_Technicians_June_2019.pdf" TargetMode="External"/><Relationship Id="rId5" Type="http://schemas.openxmlformats.org/officeDocument/2006/relationships/hyperlink" Target="https://www.som.org.uk/sites/som.org.uk/files/HAVS_Guidance_updated_March_2023.pdf" TargetMode="External"/><Relationship Id="rId10" Type="http://schemas.openxmlformats.org/officeDocument/2006/relationships/hyperlink" Target="https://www.som.org.uk/sites/som.org.uk/files/OH_Technicians_Scope_v3.pdf" TargetMode="External"/><Relationship Id="rId4" Type="http://schemas.openxmlformats.org/officeDocument/2006/relationships/hyperlink" Target="https://www.som.org.uk/sites/som.org.uk/files/SOM_Construction_Guidance_Launch_Copy_v1.0.pdf" TargetMode="External"/><Relationship Id="rId9" Type="http://schemas.openxmlformats.org/officeDocument/2006/relationships/hyperlink" Target="https://www.som.org.uk/sites/som.org.uk/files/Evaluating_and_supporting_Neurodifferences_at_work_March_2022.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academic.oup.com/occmed/pages/highly-cited?utm_campaign=1505231466659570543&amp;utm_source=third%20party&amp;utm_medium=referral&amp;utm_content=&amp;utm_te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D1FD-ACC9-A52B-90AD-742852CF3E7B}"/>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7EC20ADE-A0B5-BADA-D52F-1D5CD50FD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306" y="5748497"/>
            <a:ext cx="9144000" cy="1080336"/>
          </a:xfrm>
          <a:prstGeom prst="rect">
            <a:avLst/>
          </a:prstGeom>
        </p:spPr>
      </p:pic>
      <p:sp>
        <p:nvSpPr>
          <p:cNvPr id="9" name="Title 1">
            <a:extLst>
              <a:ext uri="{FF2B5EF4-FFF2-40B4-BE49-F238E27FC236}">
                <a16:creationId xmlns:a16="http://schemas.microsoft.com/office/drawing/2014/main" id="{55E47C49-46ED-5541-060E-E6A1778FBADC}"/>
              </a:ext>
            </a:extLst>
          </p:cNvPr>
          <p:cNvSpPr txBox="1">
            <a:spLocks/>
          </p:cNvSpPr>
          <p:nvPr/>
        </p:nvSpPr>
        <p:spPr>
          <a:xfrm>
            <a:off x="2484982" y="1052737"/>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C04BA254-950A-DBA4-22A8-DC0C0A7B3A73}"/>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F6DD20B0-DFD0-A455-D68F-535EFFFD777C}"/>
              </a:ext>
            </a:extLst>
          </p:cNvPr>
          <p:cNvSpPr txBox="1">
            <a:spLocks/>
          </p:cNvSpPr>
          <p:nvPr/>
        </p:nvSpPr>
        <p:spPr>
          <a:xfrm>
            <a:off x="2484982" y="2348881"/>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53C83A73-A2E7-C7EB-B058-FF35DB422F3E}"/>
              </a:ext>
            </a:extLst>
          </p:cNvPr>
          <p:cNvSpPr txBox="1"/>
          <p:nvPr/>
        </p:nvSpPr>
        <p:spPr>
          <a:xfrm>
            <a:off x="3814763" y="-9170834"/>
            <a:ext cx="4581524" cy="1938992"/>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endParaRPr lang="en-GB" sz="1000" dirty="0"/>
          </a:p>
          <a:p>
            <a:r>
              <a:rPr lang="en-GB" sz="1000" dirty="0"/>
              <a:t>Including by forming for the above purposes a group of medical, nursing and allied health professionals interested in the practice of occupational health/medicine.  </a:t>
            </a:r>
          </a:p>
        </p:txBody>
      </p:sp>
      <p:sp>
        <p:nvSpPr>
          <p:cNvPr id="15" name="Rectangle 14">
            <a:extLst>
              <a:ext uri="{FF2B5EF4-FFF2-40B4-BE49-F238E27FC236}">
                <a16:creationId xmlns:a16="http://schemas.microsoft.com/office/drawing/2014/main" id="{EFECE9C1-A13A-B75A-C043-29130E88C49C}"/>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6" name="TextBox 15">
            <a:extLst>
              <a:ext uri="{FF2B5EF4-FFF2-40B4-BE49-F238E27FC236}">
                <a16:creationId xmlns:a16="http://schemas.microsoft.com/office/drawing/2014/main" id="{1ABDF6B7-877A-F722-B171-B4C96251E518}"/>
              </a:ext>
            </a:extLst>
          </p:cNvPr>
          <p:cNvSpPr txBox="1"/>
          <p:nvPr/>
        </p:nvSpPr>
        <p:spPr>
          <a:xfrm>
            <a:off x="1542306" y="1995627"/>
            <a:ext cx="8527726" cy="369332"/>
          </a:xfrm>
          <a:prstGeom prst="rect">
            <a:avLst/>
          </a:prstGeom>
          <a:noFill/>
        </p:spPr>
        <p:txBody>
          <a:bodyPr wrap="square">
            <a:spAutoFit/>
          </a:bodyPr>
          <a:lstStyle/>
          <a:p>
            <a:pPr algn="ctr"/>
            <a:r>
              <a:rPr lang="en-GB" sz="1800" b="1" dirty="0">
                <a:solidFill>
                  <a:srgbClr val="000000"/>
                </a:solidFill>
                <a:effectLst/>
                <a:latin typeface="Arial" panose="020B0604020202020204" pitchFamily="34" charset="0"/>
                <a:ea typeface="Aptos" panose="020B0004020202020204" pitchFamily="34" charset="0"/>
                <a:cs typeface="Arial" panose="020B0604020202020204" pitchFamily="34" charset="0"/>
              </a:rPr>
              <a:t>National Highways Road Risk Management Conference</a:t>
            </a:r>
            <a:endParaRPr lang="en-GB" sz="1800" b="1" dirty="0">
              <a:effectLst/>
              <a:latin typeface="Arial" panose="020B0604020202020204" pitchFamily="34" charset="0"/>
              <a:ea typeface="Aptos" panose="020B00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8D3434BF-671C-510E-69D9-65E86584F9F6}"/>
              </a:ext>
            </a:extLst>
          </p:cNvPr>
          <p:cNvSpPr>
            <a:spLocks noChangeArrowheads="1"/>
          </p:cNvSpPr>
          <p:nvPr/>
        </p:nvSpPr>
        <p:spPr bwMode="auto">
          <a:xfrm>
            <a:off x="1600531" y="3342598"/>
            <a:ext cx="8769585"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p>
          <a:p>
            <a:pPr eaLnBrk="0" fontAlgn="base" hangingPunct="0">
              <a:spcBef>
                <a:spcPct val="0"/>
              </a:spcBef>
              <a:spcAft>
                <a:spcPct val="0"/>
              </a:spcAft>
              <a:buFontTx/>
              <a:buChar char="•"/>
            </a:pPr>
            <a:endParaRPr lang="en-GB" altLang="en-US" sz="1600" dirty="0">
              <a:solidFill>
                <a:srgbClr val="0070C0"/>
              </a:solidFill>
              <a:ea typeface="Calibri" panose="020F0502020204030204" pitchFamily="34" charset="0"/>
            </a:endParaRPr>
          </a:p>
          <a:p>
            <a:pPr eaLnBrk="0" fontAlgn="base" hangingPunct="0">
              <a:spcBef>
                <a:spcPct val="0"/>
              </a:spcBef>
              <a:spcAft>
                <a:spcPct val="0"/>
              </a:spcAft>
            </a:pPr>
            <a:r>
              <a:rPr lang="en-GB" altLang="en-US" sz="700" dirty="0">
                <a:solidFill>
                  <a:srgbClr val="0070C0"/>
                </a:solidFill>
                <a:latin typeface="Arial" panose="020B0604020202020204" pitchFamily="34" charset="0"/>
                <a:ea typeface="Calibri" panose="020F0502020204030204" pitchFamily="34" charset="0"/>
                <a:cs typeface="Arial" panose="020B0604020202020204" pitchFamily="34" charset="0"/>
              </a:rPr>
              <a:t> </a:t>
            </a:r>
            <a:endParaRPr lang="en-GB" altLang="en-US" sz="600" dirty="0"/>
          </a:p>
        </p:txBody>
      </p:sp>
    </p:spTree>
    <p:extLst>
      <p:ext uri="{BB962C8B-B14F-4D97-AF65-F5344CB8AC3E}">
        <p14:creationId xmlns:p14="http://schemas.microsoft.com/office/powerpoint/2010/main" val="425380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894C-E2B6-FCEF-5C5C-6E775F1C69F5}"/>
              </a:ext>
            </a:extLst>
          </p:cNvPr>
          <p:cNvSpPr>
            <a:spLocks noGrp="1"/>
          </p:cNvSpPr>
          <p:nvPr>
            <p:ph type="title"/>
          </p:nvPr>
        </p:nvSpPr>
        <p:spPr>
          <a:xfrm>
            <a:off x="371475" y="260351"/>
            <a:ext cx="11520488" cy="758824"/>
          </a:xfrm>
        </p:spPr>
        <p:txBody>
          <a:bodyPr anchor="ctr">
            <a:normAutofit/>
          </a:bodyPr>
          <a:lstStyle/>
          <a:p>
            <a:pPr algn="ctr"/>
            <a:r>
              <a:rPr lang="en-GB" sz="2400" dirty="0">
                <a:latin typeface="Arial" panose="020B0604020202020204" pitchFamily="34" charset="0"/>
                <a:cs typeface="Arial" panose="020B0604020202020204" pitchFamily="34" charset="0"/>
              </a:rPr>
              <a:t>What is the employer’s responsibility</a:t>
            </a:r>
            <a:r>
              <a:rPr lang="en-GB" dirty="0"/>
              <a:t>?</a:t>
            </a:r>
          </a:p>
        </p:txBody>
      </p:sp>
      <p:sp>
        <p:nvSpPr>
          <p:cNvPr id="9" name="Slide Number Placeholder 2">
            <a:extLst>
              <a:ext uri="{FF2B5EF4-FFF2-40B4-BE49-F238E27FC236}">
                <a16:creationId xmlns:a16="http://schemas.microsoft.com/office/drawing/2014/main" id="{DE7D4DE0-4C1A-056C-2B6E-DC7CDB3AF411}"/>
              </a:ext>
            </a:extLst>
          </p:cNvPr>
          <p:cNvSpPr>
            <a:spLocks noGrp="1"/>
          </p:cNvSpPr>
          <p:nvPr>
            <p:ph type="sldNum" sz="quarter" idx="12"/>
          </p:nvPr>
        </p:nvSpPr>
        <p:spPr>
          <a:xfrm>
            <a:off x="11518900" y="6581978"/>
            <a:ext cx="373062" cy="206104"/>
          </a:xfrm>
        </p:spPr>
        <p:txBody>
          <a:bodyPr/>
          <a:lstStyle/>
          <a:p>
            <a:pPr>
              <a:spcAft>
                <a:spcPts val="600"/>
              </a:spcAft>
            </a:pPr>
            <a:fld id="{03DC2DEF-D2FE-4B45-ABA4-9F153FD1C98A}" type="slidenum">
              <a:rPr lang="en-US" smtClean="0"/>
              <a:pPr>
                <a:spcAft>
                  <a:spcPts val="600"/>
                </a:spcAft>
              </a:pPr>
              <a:t>10</a:t>
            </a:fld>
            <a:endParaRPr lang="en-US"/>
          </a:p>
        </p:txBody>
      </p:sp>
      <p:graphicFrame>
        <p:nvGraphicFramePr>
          <p:cNvPr id="5" name="Content Placeholder 2">
            <a:extLst>
              <a:ext uri="{FF2B5EF4-FFF2-40B4-BE49-F238E27FC236}">
                <a16:creationId xmlns:a16="http://schemas.microsoft.com/office/drawing/2014/main" id="{3F8FAA7F-0963-7E90-D971-689660202F37}"/>
              </a:ext>
            </a:extLst>
          </p:cNvPr>
          <p:cNvGraphicFramePr>
            <a:graphicFrameLocks noGrp="1"/>
          </p:cNvGraphicFramePr>
          <p:nvPr>
            <p:ph type="chart" sz="quarter" idx="13"/>
            <p:extLst>
              <p:ext uri="{D42A27DB-BD31-4B8C-83A1-F6EECF244321}">
                <p14:modId xmlns:p14="http://schemas.microsoft.com/office/powerpoint/2010/main" val="2215252727"/>
              </p:ext>
            </p:extLst>
          </p:nvPr>
        </p:nvGraphicFramePr>
        <p:xfrm>
          <a:off x="371475" y="1233488"/>
          <a:ext cx="11520488" cy="496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84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306" y="5748497"/>
            <a:ext cx="9144000" cy="1080336"/>
          </a:xfrm>
          <a:prstGeom prst="rect">
            <a:avLst/>
          </a:prstGeom>
        </p:spPr>
      </p:pic>
      <p:sp>
        <p:nvSpPr>
          <p:cNvPr id="9" name="Title 1">
            <a:extLst>
              <a:ext uri="{FF2B5EF4-FFF2-40B4-BE49-F238E27FC236}">
                <a16:creationId xmlns:a16="http://schemas.microsoft.com/office/drawing/2014/main" id="{18462F12-3379-4FFD-A373-2D8756D85AC7}"/>
              </a:ext>
            </a:extLst>
          </p:cNvPr>
          <p:cNvSpPr txBox="1">
            <a:spLocks/>
          </p:cNvSpPr>
          <p:nvPr/>
        </p:nvSpPr>
        <p:spPr>
          <a:xfrm>
            <a:off x="2484982" y="1052737"/>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3CA2E2F9-C328-4262-ABB5-2F0C45226DB1}"/>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2484982" y="2348881"/>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85580A7A-9AA0-4C89-A5A8-01376FA29E6F}"/>
              </a:ext>
            </a:extLst>
          </p:cNvPr>
          <p:cNvSpPr txBox="1"/>
          <p:nvPr/>
        </p:nvSpPr>
        <p:spPr>
          <a:xfrm>
            <a:off x="3814763" y="-9170834"/>
            <a:ext cx="4581524" cy="1938992"/>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endParaRPr lang="en-GB" sz="1000" dirty="0"/>
          </a:p>
          <a:p>
            <a:r>
              <a:rPr lang="en-GB" sz="1000" dirty="0"/>
              <a:t>Including by forming for the above purposes a group of medical, nursing and allied health professionals interested in the practice of occupational health/medicine.  </a:t>
            </a:r>
          </a:p>
        </p:txBody>
      </p:sp>
      <p:sp>
        <p:nvSpPr>
          <p:cNvPr id="15" name="Rectangle 14">
            <a:extLst>
              <a:ext uri="{FF2B5EF4-FFF2-40B4-BE49-F238E27FC236}">
                <a16:creationId xmlns:a16="http://schemas.microsoft.com/office/drawing/2014/main" id="{DA915FB6-B6EF-41FB-9D0F-36243668B972}"/>
              </a:ext>
            </a:extLst>
          </p:cNvPr>
          <p:cNvSpPr/>
          <p:nvPr/>
        </p:nvSpPr>
        <p:spPr>
          <a:xfrm>
            <a:off x="-183384" y="-61555"/>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2" name="Picture 1" descr="Graphical user interface, application&#10;&#10;Description automatically generated">
            <a:extLst>
              <a:ext uri="{FF2B5EF4-FFF2-40B4-BE49-F238E27FC236}">
                <a16:creationId xmlns:a16="http://schemas.microsoft.com/office/drawing/2014/main" id="{C04E5A6C-6CD8-8D32-D7B4-8F12538E49AD}"/>
              </a:ext>
            </a:extLst>
          </p:cNvPr>
          <p:cNvPicPr>
            <a:picLocks noChangeAspect="1"/>
          </p:cNvPicPr>
          <p:nvPr/>
        </p:nvPicPr>
        <p:blipFill>
          <a:blip r:embed="rId4"/>
          <a:stretch>
            <a:fillRect/>
          </a:stretch>
        </p:blipFill>
        <p:spPr>
          <a:xfrm>
            <a:off x="6640012" y="29167"/>
            <a:ext cx="4067175" cy="5715000"/>
          </a:xfrm>
          <a:prstGeom prst="rect">
            <a:avLst/>
          </a:prstGeom>
        </p:spPr>
      </p:pic>
      <p:sp>
        <p:nvSpPr>
          <p:cNvPr id="5" name="TextBox 4">
            <a:extLst>
              <a:ext uri="{FF2B5EF4-FFF2-40B4-BE49-F238E27FC236}">
                <a16:creationId xmlns:a16="http://schemas.microsoft.com/office/drawing/2014/main" id="{81054302-601C-A1C6-D760-2A617AE64C4C}"/>
              </a:ext>
            </a:extLst>
          </p:cNvPr>
          <p:cNvSpPr txBox="1"/>
          <p:nvPr/>
        </p:nvSpPr>
        <p:spPr>
          <a:xfrm>
            <a:off x="-64775" y="1162626"/>
            <a:ext cx="6094602" cy="4801314"/>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Synthesises the evidence from the scientific and wider literature to demonstrate that there is a rounded business case for investment in occupational health services based on wide-ranging and sometimes intangible factors.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Well-integrated evidence-based workplace health initiatives are associated with improved employee health status and productivity in the workplace.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Research supports the proposition that investments in occupational health add value through reduced costs associated with the prevention of ill health, improved productivity and a range of intangible benefits.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report aims to define the value proposition of occupational health beyond the mere financial return on investment.</a:t>
            </a:r>
          </a:p>
        </p:txBody>
      </p:sp>
    </p:spTree>
    <p:extLst>
      <p:ext uri="{BB962C8B-B14F-4D97-AF65-F5344CB8AC3E}">
        <p14:creationId xmlns:p14="http://schemas.microsoft.com/office/powerpoint/2010/main" val="66591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E520-3617-585D-F0CB-0AC3AC9EED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007582-A5C5-1504-F48A-654EAB417EDD}"/>
              </a:ext>
            </a:extLst>
          </p:cNvPr>
          <p:cNvSpPr>
            <a:spLocks noGrp="1"/>
          </p:cNvSpPr>
          <p:nvPr>
            <p:ph idx="1"/>
          </p:nvPr>
        </p:nvSpPr>
        <p:spPr>
          <a:xfrm>
            <a:off x="335756" y="1651634"/>
            <a:ext cx="11520487" cy="4943475"/>
          </a:xfrm>
        </p:spPr>
        <p:txBody>
          <a:bodyPr>
            <a:normAutofit/>
          </a:bodyPr>
          <a:lstStyle/>
          <a:p>
            <a:pPr marL="0" indent="0">
              <a:buSzPct val="75000"/>
              <a:buNone/>
            </a:pPr>
            <a:r>
              <a:rPr lang="en-GB" sz="1800" dirty="0">
                <a:latin typeface="Arial" panose="020B0604020202020204" pitchFamily="34" charset="0"/>
                <a:cs typeface="Arial" panose="020B0604020202020204" pitchFamily="34" charset="0"/>
              </a:rPr>
              <a:t>Employers must appoint one or more competent persons to assist them in meeting their legal duties, taking into account the size of the undertaking and the risks at the workplaces </a:t>
            </a:r>
          </a:p>
          <a:p>
            <a:pPr marL="0" indent="0">
              <a:buSzPct val="75000"/>
              <a:buNone/>
            </a:pPr>
            <a:r>
              <a:rPr lang="en-GB" sz="1800" dirty="0">
                <a:latin typeface="Arial" panose="020B0604020202020204" pitchFamily="34" charset="0"/>
                <a:cs typeface="Arial" panose="020B0604020202020204" pitchFamily="34" charset="0"/>
              </a:rPr>
              <a:t>• Occupational health doctors and nurses are the competent / suitably qualified persons to enquire about work-related symptoms and assess an employee’s fitness for work </a:t>
            </a:r>
          </a:p>
          <a:p>
            <a:pPr marL="0" indent="0">
              <a:buSzPct val="75000"/>
              <a:buNone/>
            </a:pPr>
            <a:r>
              <a:rPr lang="en-GB" sz="1800" dirty="0">
                <a:latin typeface="Arial" panose="020B0604020202020204" pitchFamily="34" charset="0"/>
                <a:cs typeface="Arial" panose="020B0604020202020204" pitchFamily="34" charset="0"/>
              </a:rPr>
              <a:t>• Both companies and/or directors can be prosecuted for breaches of health and safety law and face significant fines and potentially imprisonment</a:t>
            </a:r>
          </a:p>
          <a:p>
            <a:pPr marL="0" indent="0">
              <a:buSzPct val="75000"/>
              <a:buNone/>
            </a:pPr>
            <a:r>
              <a:rPr lang="en-GB" sz="1800" dirty="0">
                <a:latin typeface="Arial" panose="020B0604020202020204" pitchFamily="34" charset="0"/>
                <a:cs typeface="Arial" panose="020B0604020202020204" pitchFamily="34" charset="0"/>
              </a:rPr>
              <a:t> • Litigation risks company reputation which can threaten business</a:t>
            </a:r>
          </a:p>
        </p:txBody>
      </p:sp>
      <p:sp>
        <p:nvSpPr>
          <p:cNvPr id="4" name="Slide Number Placeholder 3">
            <a:extLst>
              <a:ext uri="{FF2B5EF4-FFF2-40B4-BE49-F238E27FC236}">
                <a16:creationId xmlns:a16="http://schemas.microsoft.com/office/drawing/2014/main" id="{EE299274-CACD-D18E-1C7E-F65F2834773F}"/>
              </a:ext>
            </a:extLst>
          </p:cNvPr>
          <p:cNvSpPr>
            <a:spLocks noGrp="1"/>
          </p:cNvSpPr>
          <p:nvPr>
            <p:ph type="sldNum" sz="quarter" idx="12"/>
          </p:nvPr>
        </p:nvSpPr>
        <p:spPr/>
        <p:txBody>
          <a:bodyPr/>
          <a:lstStyle/>
          <a:p>
            <a:fld id="{03DC2DEF-D2FE-4B45-ABA4-9F153FD1C98A}" type="slidenum">
              <a:rPr lang="en-US" smtClean="0"/>
              <a:t>12</a:t>
            </a:fld>
            <a:endParaRPr lang="en-US" dirty="0"/>
          </a:p>
        </p:txBody>
      </p:sp>
      <p:pic>
        <p:nvPicPr>
          <p:cNvPr id="5" name="Picture 4">
            <a:extLst>
              <a:ext uri="{FF2B5EF4-FFF2-40B4-BE49-F238E27FC236}">
                <a16:creationId xmlns:a16="http://schemas.microsoft.com/office/drawing/2014/main" id="{DACED762-4A23-68B8-AD5B-DD21C6142F02}"/>
              </a:ext>
            </a:extLst>
          </p:cNvPr>
          <p:cNvPicPr>
            <a:picLocks noChangeAspect="1"/>
          </p:cNvPicPr>
          <p:nvPr/>
        </p:nvPicPr>
        <p:blipFill>
          <a:blip r:embed="rId2"/>
          <a:stretch>
            <a:fillRect/>
          </a:stretch>
        </p:blipFill>
        <p:spPr>
          <a:xfrm>
            <a:off x="371474" y="5624512"/>
            <a:ext cx="2017091" cy="970597"/>
          </a:xfrm>
          <a:prstGeom prst="rect">
            <a:avLst/>
          </a:prstGeom>
        </p:spPr>
      </p:pic>
      <p:sp>
        <p:nvSpPr>
          <p:cNvPr id="2" name="Title 1">
            <a:extLst>
              <a:ext uri="{FF2B5EF4-FFF2-40B4-BE49-F238E27FC236}">
                <a16:creationId xmlns:a16="http://schemas.microsoft.com/office/drawing/2014/main" id="{52BF8D02-C0DC-FA6A-CA2B-DC20196F2360}"/>
              </a:ext>
            </a:extLst>
          </p:cNvPr>
          <p:cNvSpPr>
            <a:spLocks noGrp="1"/>
          </p:cNvSpPr>
          <p:nvPr>
            <p:ph type="title"/>
          </p:nvPr>
        </p:nvSpPr>
        <p:spPr>
          <a:xfrm>
            <a:off x="754380" y="585216"/>
            <a:ext cx="9798970" cy="748634"/>
          </a:xfrm>
        </p:spPr>
        <p:txBody>
          <a:bodyPr>
            <a:normAutofit fontScale="90000"/>
          </a:bodyPr>
          <a:lstStyle/>
          <a:p>
            <a:br>
              <a:rPr lang="en-GB"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OCCUPATIONAL HEALTH: THE LEGAL IMPERATIVE</a:t>
            </a:r>
          </a:p>
        </p:txBody>
      </p:sp>
      <p:sp>
        <p:nvSpPr>
          <p:cNvPr id="7" name="Title 1">
            <a:extLst>
              <a:ext uri="{FF2B5EF4-FFF2-40B4-BE49-F238E27FC236}">
                <a16:creationId xmlns:a16="http://schemas.microsoft.com/office/drawing/2014/main" id="{D799FC4C-E60E-9FE5-0EE4-69EECB8D9715}"/>
              </a:ext>
            </a:extLst>
          </p:cNvPr>
          <p:cNvSpPr txBox="1">
            <a:spLocks/>
          </p:cNvSpPr>
          <p:nvPr/>
        </p:nvSpPr>
        <p:spPr>
          <a:xfrm>
            <a:off x="906780" y="737616"/>
            <a:ext cx="9798970" cy="74863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435342"/>
      </p:ext>
    </p:extLst>
  </p:cSld>
  <p:clrMapOvr>
    <a:masterClrMapping/>
  </p:clrMapOvr>
  <mc:AlternateContent xmlns:mc="http://schemas.openxmlformats.org/markup-compatibility/2006" xmlns:p14="http://schemas.microsoft.com/office/powerpoint/2010/main">
    <mc:Choice Requires="p14">
      <p:transition spd="slow" p14:dur="2000" advTm="35644"/>
    </mc:Choice>
    <mc:Fallback xmlns="">
      <p:transition spd="slow" advTm="356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06978-7C5A-E88E-DE0F-964DE77F3D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380B7-EB3B-4436-BE6A-848CA4595FEC}"/>
              </a:ext>
            </a:extLst>
          </p:cNvPr>
          <p:cNvSpPr>
            <a:spLocks noGrp="1"/>
          </p:cNvSpPr>
          <p:nvPr>
            <p:ph idx="1"/>
          </p:nvPr>
        </p:nvSpPr>
        <p:spPr>
          <a:xfrm>
            <a:off x="335756" y="1651634"/>
            <a:ext cx="11520487" cy="4943475"/>
          </a:xfrm>
        </p:spPr>
        <p:txBody>
          <a:bodyPr>
            <a:normAutofit/>
          </a:bodyPr>
          <a:lstStyle/>
          <a:p>
            <a:pPr marL="0" indent="0">
              <a:buSzPct val="75000"/>
              <a:buNone/>
            </a:pPr>
            <a:r>
              <a:rPr lang="en-GB" sz="1600" dirty="0">
                <a:latin typeface="Arial" panose="020B0604020202020204" pitchFamily="34" charset="0"/>
                <a:cs typeface="Arial" panose="020B0604020202020204" pitchFamily="34" charset="0"/>
              </a:rPr>
              <a:t>• Protecting and promoting employee health is integral to corporate social responsibility </a:t>
            </a:r>
          </a:p>
          <a:p>
            <a:pPr marL="0" indent="0">
              <a:buSzPct val="75000"/>
              <a:buNone/>
            </a:pPr>
            <a:r>
              <a:rPr lang="en-GB" sz="1600" dirty="0">
                <a:latin typeface="Arial" panose="020B0604020202020204" pitchFamily="34" charset="0"/>
                <a:cs typeface="Arial" panose="020B0604020202020204" pitchFamily="34" charset="0"/>
              </a:rPr>
              <a:t>• Employers use occupational health services to promote employee health mostly because they consider it to be the right thing to do</a:t>
            </a:r>
          </a:p>
          <a:p>
            <a:pPr marL="0" indent="0">
              <a:buSzPct val="75000"/>
              <a:buNone/>
            </a:pPr>
            <a:r>
              <a:rPr lang="en-GB" sz="1600" dirty="0">
                <a:latin typeface="Arial" panose="020B0604020202020204" pitchFamily="34" charset="0"/>
                <a:cs typeface="Arial" panose="020B0604020202020204" pitchFamily="34" charset="0"/>
              </a:rPr>
              <a:t> • Work-related ill health is a significant cost to individuals, employers and the taxpayer </a:t>
            </a:r>
          </a:p>
          <a:p>
            <a:pPr marL="0" indent="0">
              <a:buSzPct val="75000"/>
              <a:buNone/>
            </a:pPr>
            <a:r>
              <a:rPr lang="en-GB" sz="1600" dirty="0">
                <a:latin typeface="Arial" panose="020B0604020202020204" pitchFamily="34" charset="0"/>
                <a:cs typeface="Arial" panose="020B0604020202020204" pitchFamily="34" charset="0"/>
              </a:rPr>
              <a:t>• Employer paid interventions may save more money at a societal level (health and social care) </a:t>
            </a:r>
          </a:p>
          <a:p>
            <a:pPr marL="0" indent="0">
              <a:buSzPct val="75000"/>
              <a:buNone/>
            </a:pPr>
            <a:r>
              <a:rPr lang="en-GB" sz="1600" dirty="0">
                <a:latin typeface="Arial" panose="020B0604020202020204" pitchFamily="34" charset="0"/>
                <a:cs typeface="Arial" panose="020B0604020202020204" pitchFamily="34" charset="0"/>
              </a:rPr>
              <a:t>• Employer expectations for a return on investment may need to be tempered</a:t>
            </a:r>
          </a:p>
        </p:txBody>
      </p:sp>
      <p:sp>
        <p:nvSpPr>
          <p:cNvPr id="4" name="Slide Number Placeholder 3">
            <a:extLst>
              <a:ext uri="{FF2B5EF4-FFF2-40B4-BE49-F238E27FC236}">
                <a16:creationId xmlns:a16="http://schemas.microsoft.com/office/drawing/2014/main" id="{C5CFD829-EC25-27F4-21F1-E1D23715A033}"/>
              </a:ext>
            </a:extLst>
          </p:cNvPr>
          <p:cNvSpPr>
            <a:spLocks noGrp="1"/>
          </p:cNvSpPr>
          <p:nvPr>
            <p:ph type="sldNum" sz="quarter" idx="12"/>
          </p:nvPr>
        </p:nvSpPr>
        <p:spPr/>
        <p:txBody>
          <a:bodyPr/>
          <a:lstStyle/>
          <a:p>
            <a:fld id="{03DC2DEF-D2FE-4B45-ABA4-9F153FD1C98A}" type="slidenum">
              <a:rPr lang="en-US" smtClean="0"/>
              <a:t>13</a:t>
            </a:fld>
            <a:endParaRPr lang="en-US" dirty="0"/>
          </a:p>
        </p:txBody>
      </p:sp>
      <p:pic>
        <p:nvPicPr>
          <p:cNvPr id="5" name="Picture 4">
            <a:extLst>
              <a:ext uri="{FF2B5EF4-FFF2-40B4-BE49-F238E27FC236}">
                <a16:creationId xmlns:a16="http://schemas.microsoft.com/office/drawing/2014/main" id="{61598DAD-AE2A-9163-85D5-00FA956C24A3}"/>
              </a:ext>
            </a:extLst>
          </p:cNvPr>
          <p:cNvPicPr>
            <a:picLocks noChangeAspect="1"/>
          </p:cNvPicPr>
          <p:nvPr/>
        </p:nvPicPr>
        <p:blipFill>
          <a:blip r:embed="rId2"/>
          <a:stretch>
            <a:fillRect/>
          </a:stretch>
        </p:blipFill>
        <p:spPr>
          <a:xfrm>
            <a:off x="371474" y="5624512"/>
            <a:ext cx="2017091" cy="970597"/>
          </a:xfrm>
          <a:prstGeom prst="rect">
            <a:avLst/>
          </a:prstGeom>
        </p:spPr>
      </p:pic>
      <p:sp>
        <p:nvSpPr>
          <p:cNvPr id="2" name="Title 1">
            <a:extLst>
              <a:ext uri="{FF2B5EF4-FFF2-40B4-BE49-F238E27FC236}">
                <a16:creationId xmlns:a16="http://schemas.microsoft.com/office/drawing/2014/main" id="{04B29A53-E508-BE97-8879-527E64561A22}"/>
              </a:ext>
            </a:extLst>
          </p:cNvPr>
          <p:cNvSpPr>
            <a:spLocks noGrp="1"/>
          </p:cNvSpPr>
          <p:nvPr>
            <p:ph type="title"/>
          </p:nvPr>
        </p:nvSpPr>
        <p:spPr>
          <a:xfrm>
            <a:off x="754380" y="585216"/>
            <a:ext cx="9798970" cy="748634"/>
          </a:xfrm>
        </p:spPr>
        <p:txBody>
          <a:bodyPr>
            <a:normAutofit fontScale="90000"/>
          </a:bodyPr>
          <a:lstStyle/>
          <a:p>
            <a:br>
              <a:rPr lang="en-GB"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OCCUPATIONAL HEALTH: THE MORAL IMPERATIVE</a:t>
            </a:r>
          </a:p>
        </p:txBody>
      </p:sp>
      <p:sp>
        <p:nvSpPr>
          <p:cNvPr id="7" name="Title 1">
            <a:extLst>
              <a:ext uri="{FF2B5EF4-FFF2-40B4-BE49-F238E27FC236}">
                <a16:creationId xmlns:a16="http://schemas.microsoft.com/office/drawing/2014/main" id="{D3D1EF16-0D8D-20CE-4C1E-3F09E793362C}"/>
              </a:ext>
            </a:extLst>
          </p:cNvPr>
          <p:cNvSpPr txBox="1">
            <a:spLocks/>
          </p:cNvSpPr>
          <p:nvPr/>
        </p:nvSpPr>
        <p:spPr>
          <a:xfrm>
            <a:off x="906780" y="737616"/>
            <a:ext cx="9798970" cy="74863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867595"/>
      </p:ext>
    </p:extLst>
  </p:cSld>
  <p:clrMapOvr>
    <a:masterClrMapping/>
  </p:clrMapOvr>
  <mc:AlternateContent xmlns:mc="http://schemas.openxmlformats.org/markup-compatibility/2006" xmlns:p14="http://schemas.microsoft.com/office/powerpoint/2010/main">
    <mc:Choice Requires="p14">
      <p:transition spd="slow" p14:dur="2000" advTm="35644"/>
    </mc:Choice>
    <mc:Fallback xmlns="">
      <p:transition spd="slow" advTm="356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84DD4-0756-A874-EA18-F2710561F4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8BD44-B45C-AD9F-9356-46567054F4E8}"/>
              </a:ext>
            </a:extLst>
          </p:cNvPr>
          <p:cNvSpPr>
            <a:spLocks noGrp="1"/>
          </p:cNvSpPr>
          <p:nvPr>
            <p:ph idx="1"/>
          </p:nvPr>
        </p:nvSpPr>
        <p:spPr>
          <a:xfrm>
            <a:off x="335756" y="1651634"/>
            <a:ext cx="11520487" cy="4943475"/>
          </a:xfrm>
        </p:spPr>
        <p:txBody>
          <a:bodyPr>
            <a:normAutofit/>
          </a:bodyPr>
          <a:lstStyle/>
          <a:p>
            <a:pPr marL="0" indent="0">
              <a:buSzPct val="75000"/>
              <a:buNone/>
            </a:pPr>
            <a:r>
              <a:rPr lang="en-GB" sz="1800" dirty="0">
                <a:latin typeface="Arial" panose="020B0604020202020204" pitchFamily="34" charset="0"/>
                <a:cs typeface="Arial" panose="020B0604020202020204" pitchFamily="34" charset="0"/>
              </a:rPr>
              <a:t>Good workplaces, employee engagement, wellbeing and productivity are inter-related </a:t>
            </a:r>
          </a:p>
          <a:p>
            <a:pPr marL="0" indent="0">
              <a:buSzPct val="75000"/>
              <a:buNone/>
            </a:pPr>
            <a:r>
              <a:rPr lang="en-GB" sz="1800" dirty="0">
                <a:latin typeface="Arial" panose="020B0604020202020204" pitchFamily="34" charset="0"/>
                <a:cs typeface="Arial" panose="020B0604020202020204" pitchFamily="34" charset="0"/>
              </a:rPr>
              <a:t>• Poor employee health is associated with significant costs to employers </a:t>
            </a:r>
          </a:p>
          <a:p>
            <a:pPr marL="0" indent="0">
              <a:buSzPct val="75000"/>
              <a:buNone/>
            </a:pPr>
            <a:r>
              <a:rPr lang="en-GB" sz="1800" dirty="0">
                <a:latin typeface="Arial" panose="020B0604020202020204" pitchFamily="34" charset="0"/>
                <a:cs typeface="Arial" panose="020B0604020202020204" pitchFamily="34" charset="0"/>
              </a:rPr>
              <a:t>• Needs assessment based occupational health services can deliver significant savings to a range of employer’s direct and indirect costs </a:t>
            </a:r>
          </a:p>
          <a:p>
            <a:pPr marL="0" indent="0">
              <a:buSzPct val="75000"/>
              <a:buNone/>
            </a:pPr>
            <a:r>
              <a:rPr lang="en-GB" sz="1800" dirty="0">
                <a:latin typeface="Arial" panose="020B0604020202020204" pitchFamily="34" charset="0"/>
                <a:cs typeface="Arial" panose="020B0604020202020204" pitchFamily="34" charset="0"/>
              </a:rPr>
              <a:t>• Providing more financial and especially tax incentives could encourage more employers to invest in employee health and wellbeing</a:t>
            </a:r>
          </a:p>
        </p:txBody>
      </p:sp>
      <p:sp>
        <p:nvSpPr>
          <p:cNvPr id="4" name="Slide Number Placeholder 3">
            <a:extLst>
              <a:ext uri="{FF2B5EF4-FFF2-40B4-BE49-F238E27FC236}">
                <a16:creationId xmlns:a16="http://schemas.microsoft.com/office/drawing/2014/main" id="{944D9CAE-4AC3-4308-75EC-7635E47BDD40}"/>
              </a:ext>
            </a:extLst>
          </p:cNvPr>
          <p:cNvSpPr>
            <a:spLocks noGrp="1"/>
          </p:cNvSpPr>
          <p:nvPr>
            <p:ph type="sldNum" sz="quarter" idx="12"/>
          </p:nvPr>
        </p:nvSpPr>
        <p:spPr/>
        <p:txBody>
          <a:bodyPr/>
          <a:lstStyle/>
          <a:p>
            <a:fld id="{03DC2DEF-D2FE-4B45-ABA4-9F153FD1C98A}" type="slidenum">
              <a:rPr lang="en-US" smtClean="0"/>
              <a:t>14</a:t>
            </a:fld>
            <a:endParaRPr lang="en-US" dirty="0"/>
          </a:p>
        </p:txBody>
      </p:sp>
      <p:pic>
        <p:nvPicPr>
          <p:cNvPr id="5" name="Picture 4">
            <a:extLst>
              <a:ext uri="{FF2B5EF4-FFF2-40B4-BE49-F238E27FC236}">
                <a16:creationId xmlns:a16="http://schemas.microsoft.com/office/drawing/2014/main" id="{7CF4E105-4258-507F-6B25-4A3ADABB9881}"/>
              </a:ext>
            </a:extLst>
          </p:cNvPr>
          <p:cNvPicPr>
            <a:picLocks noChangeAspect="1"/>
          </p:cNvPicPr>
          <p:nvPr/>
        </p:nvPicPr>
        <p:blipFill>
          <a:blip r:embed="rId2"/>
          <a:stretch>
            <a:fillRect/>
          </a:stretch>
        </p:blipFill>
        <p:spPr>
          <a:xfrm>
            <a:off x="371474" y="5624512"/>
            <a:ext cx="2017091" cy="970597"/>
          </a:xfrm>
          <a:prstGeom prst="rect">
            <a:avLst/>
          </a:prstGeom>
        </p:spPr>
      </p:pic>
      <p:sp>
        <p:nvSpPr>
          <p:cNvPr id="2" name="Title 1">
            <a:extLst>
              <a:ext uri="{FF2B5EF4-FFF2-40B4-BE49-F238E27FC236}">
                <a16:creationId xmlns:a16="http://schemas.microsoft.com/office/drawing/2014/main" id="{72B641DC-3EC5-2673-46D3-6928609C783F}"/>
              </a:ext>
            </a:extLst>
          </p:cNvPr>
          <p:cNvSpPr>
            <a:spLocks noGrp="1"/>
          </p:cNvSpPr>
          <p:nvPr>
            <p:ph type="title"/>
          </p:nvPr>
        </p:nvSpPr>
        <p:spPr>
          <a:xfrm>
            <a:off x="754380" y="585216"/>
            <a:ext cx="9798970" cy="748634"/>
          </a:xfrm>
        </p:spPr>
        <p:txBody>
          <a:bodyPr>
            <a:normAutofit fontScale="90000"/>
          </a:bodyPr>
          <a:lstStyle/>
          <a:p>
            <a:br>
              <a:rPr lang="en-GB"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OCCUPATIONAL HEALTH: THE FINANCIAL IMPERATIVE</a:t>
            </a:r>
          </a:p>
        </p:txBody>
      </p:sp>
      <p:sp>
        <p:nvSpPr>
          <p:cNvPr id="7" name="Title 1">
            <a:extLst>
              <a:ext uri="{FF2B5EF4-FFF2-40B4-BE49-F238E27FC236}">
                <a16:creationId xmlns:a16="http://schemas.microsoft.com/office/drawing/2014/main" id="{0EC40B0E-FD56-DB91-08D2-3A8EC70927AD}"/>
              </a:ext>
            </a:extLst>
          </p:cNvPr>
          <p:cNvSpPr txBox="1">
            <a:spLocks/>
          </p:cNvSpPr>
          <p:nvPr/>
        </p:nvSpPr>
        <p:spPr>
          <a:xfrm>
            <a:off x="906780" y="737616"/>
            <a:ext cx="9798970" cy="74863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057633"/>
      </p:ext>
    </p:extLst>
  </p:cSld>
  <p:clrMapOvr>
    <a:masterClrMapping/>
  </p:clrMapOvr>
  <mc:AlternateContent xmlns:mc="http://schemas.openxmlformats.org/markup-compatibility/2006" xmlns:p14="http://schemas.microsoft.com/office/powerpoint/2010/main">
    <mc:Choice Requires="p14">
      <p:transition spd="slow" p14:dur="2000" advTm="35644"/>
    </mc:Choice>
    <mc:Fallback xmlns="">
      <p:transition spd="slow" advTm="356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D5FB-D9A8-EF78-1C2C-C9427C2E9F7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 systematic approach</a:t>
            </a:r>
          </a:p>
        </p:txBody>
      </p:sp>
      <p:sp>
        <p:nvSpPr>
          <p:cNvPr id="12" name="TextBox 11">
            <a:extLst>
              <a:ext uri="{FF2B5EF4-FFF2-40B4-BE49-F238E27FC236}">
                <a16:creationId xmlns:a16="http://schemas.microsoft.com/office/drawing/2014/main" id="{DC5B4A98-88B4-D424-881D-95AA57AF5B9A}"/>
              </a:ext>
            </a:extLst>
          </p:cNvPr>
          <p:cNvSpPr txBox="1"/>
          <p:nvPr/>
        </p:nvSpPr>
        <p:spPr>
          <a:xfrm>
            <a:off x="981888" y="2455672"/>
            <a:ext cx="14425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Primary</a:t>
            </a:r>
          </a:p>
          <a:p>
            <a:pPr algn="ctr"/>
            <a:r>
              <a:rPr lang="en-GB" sz="2000" dirty="0"/>
              <a:t>(Prevention)</a:t>
            </a:r>
          </a:p>
        </p:txBody>
      </p:sp>
      <p:sp>
        <p:nvSpPr>
          <p:cNvPr id="13" name="TextBox 12">
            <a:extLst>
              <a:ext uri="{FF2B5EF4-FFF2-40B4-BE49-F238E27FC236}">
                <a16:creationId xmlns:a16="http://schemas.microsoft.com/office/drawing/2014/main" id="{0D1786A9-6C64-906B-BCCF-4D080D4A8B54}"/>
              </a:ext>
            </a:extLst>
          </p:cNvPr>
          <p:cNvSpPr txBox="1"/>
          <p:nvPr/>
        </p:nvSpPr>
        <p:spPr>
          <a:xfrm>
            <a:off x="982692" y="3917044"/>
            <a:ext cx="14425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Secondary</a:t>
            </a:r>
          </a:p>
          <a:p>
            <a:pPr algn="ctr"/>
            <a:r>
              <a:rPr lang="en-GB" sz="2000" dirty="0"/>
              <a:t>(Support)</a:t>
            </a:r>
          </a:p>
        </p:txBody>
      </p:sp>
      <p:sp>
        <p:nvSpPr>
          <p:cNvPr id="14" name="TextBox 13">
            <a:extLst>
              <a:ext uri="{FF2B5EF4-FFF2-40B4-BE49-F238E27FC236}">
                <a16:creationId xmlns:a16="http://schemas.microsoft.com/office/drawing/2014/main" id="{58C7DFBF-CFFF-7DA5-1AB4-9BC7A8D9C7F7}"/>
              </a:ext>
            </a:extLst>
          </p:cNvPr>
          <p:cNvSpPr txBox="1"/>
          <p:nvPr/>
        </p:nvSpPr>
        <p:spPr>
          <a:xfrm>
            <a:off x="981888" y="5180356"/>
            <a:ext cx="1442511"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2000" dirty="0"/>
              <a:t>Tertiary</a:t>
            </a:r>
          </a:p>
          <a:p>
            <a:pPr algn="ctr"/>
            <a:r>
              <a:rPr lang="en-GB" sz="2000" dirty="0"/>
              <a:t>(Restoration)</a:t>
            </a:r>
          </a:p>
        </p:txBody>
      </p:sp>
      <p:sp>
        <p:nvSpPr>
          <p:cNvPr id="22" name="TextBox 21">
            <a:extLst>
              <a:ext uri="{FF2B5EF4-FFF2-40B4-BE49-F238E27FC236}">
                <a16:creationId xmlns:a16="http://schemas.microsoft.com/office/drawing/2014/main" id="{6F7E5286-527E-9F28-C7D2-11724AE7BE18}"/>
              </a:ext>
            </a:extLst>
          </p:cNvPr>
          <p:cNvSpPr txBox="1"/>
          <p:nvPr/>
        </p:nvSpPr>
        <p:spPr>
          <a:xfrm>
            <a:off x="7953983" y="5212261"/>
            <a:ext cx="3849186" cy="64633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Talking therapy, return-to-work</a:t>
            </a:r>
          </a:p>
          <a:p>
            <a:pPr algn="ctr"/>
            <a:r>
              <a:rPr lang="en-GB" dirty="0"/>
              <a:t>programmes, treatment medication</a:t>
            </a:r>
          </a:p>
        </p:txBody>
      </p:sp>
      <p:cxnSp>
        <p:nvCxnSpPr>
          <p:cNvPr id="29" name="Straight Connector 28">
            <a:extLst>
              <a:ext uri="{FF2B5EF4-FFF2-40B4-BE49-F238E27FC236}">
                <a16:creationId xmlns:a16="http://schemas.microsoft.com/office/drawing/2014/main" id="{6FEF6835-5A3A-ED49-D841-30ECCE40EB07}"/>
              </a:ext>
            </a:extLst>
          </p:cNvPr>
          <p:cNvCxnSpPr/>
          <p:nvPr/>
        </p:nvCxnSpPr>
        <p:spPr>
          <a:xfrm>
            <a:off x="2424399" y="4270987"/>
            <a:ext cx="5529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E0F741-BC6B-5A24-2F05-4B3FFAE2C4DF}"/>
              </a:ext>
            </a:extLst>
          </p:cNvPr>
          <p:cNvCxnSpPr/>
          <p:nvPr/>
        </p:nvCxnSpPr>
        <p:spPr>
          <a:xfrm>
            <a:off x="2424399" y="5535426"/>
            <a:ext cx="5529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55BA65D-2A43-FBB8-FE8A-375D6B51A5F4}"/>
              </a:ext>
            </a:extLst>
          </p:cNvPr>
          <p:cNvCxnSpPr>
            <a:stCxn id="12" idx="3"/>
          </p:cNvCxnSpPr>
          <p:nvPr/>
        </p:nvCxnSpPr>
        <p:spPr>
          <a:xfrm>
            <a:off x="2424399" y="2809615"/>
            <a:ext cx="5529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0E309A-2678-2B2D-E23D-352E0F769BB6}"/>
              </a:ext>
            </a:extLst>
          </p:cNvPr>
          <p:cNvSpPr txBox="1"/>
          <p:nvPr/>
        </p:nvSpPr>
        <p:spPr>
          <a:xfrm>
            <a:off x="7953983" y="3647784"/>
            <a:ext cx="3849186" cy="120032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Psychological (e.g., coping, mindfulness,</a:t>
            </a:r>
          </a:p>
          <a:p>
            <a:pPr algn="ctr"/>
            <a:r>
              <a:rPr lang="en-GB" dirty="0"/>
              <a:t>Acceptance Commitment Therapy) or technical (e.g., time management, technology) focus</a:t>
            </a:r>
          </a:p>
        </p:txBody>
      </p:sp>
      <p:sp>
        <p:nvSpPr>
          <p:cNvPr id="16" name="TextBox 15">
            <a:extLst>
              <a:ext uri="{FF2B5EF4-FFF2-40B4-BE49-F238E27FC236}">
                <a16:creationId xmlns:a16="http://schemas.microsoft.com/office/drawing/2014/main" id="{3E60EBEC-A492-2C6D-CC1F-7E8CC832A9C0}"/>
              </a:ext>
            </a:extLst>
          </p:cNvPr>
          <p:cNvSpPr txBox="1"/>
          <p:nvPr/>
        </p:nvSpPr>
        <p:spPr>
          <a:xfrm>
            <a:off x="2785081" y="2314872"/>
            <a:ext cx="4808220" cy="923330"/>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Identify potential risks and hazards within the working environment to remove, reduce, or mitigate their effects. </a:t>
            </a:r>
          </a:p>
        </p:txBody>
      </p:sp>
      <p:sp>
        <p:nvSpPr>
          <p:cNvPr id="18" name="TextBox 17">
            <a:extLst>
              <a:ext uri="{FF2B5EF4-FFF2-40B4-BE49-F238E27FC236}">
                <a16:creationId xmlns:a16="http://schemas.microsoft.com/office/drawing/2014/main" id="{0F6F3501-82C4-F689-966E-5E8A735D1E8D}"/>
              </a:ext>
            </a:extLst>
          </p:cNvPr>
          <p:cNvSpPr txBox="1"/>
          <p:nvPr/>
        </p:nvSpPr>
        <p:spPr>
          <a:xfrm>
            <a:off x="2785081" y="3809322"/>
            <a:ext cx="4808220" cy="923330"/>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Supports individuals to better manage their</a:t>
            </a:r>
          </a:p>
          <a:p>
            <a:pPr algn="ctr"/>
            <a:r>
              <a:rPr lang="en-GB" dirty="0"/>
              <a:t>working environment, and to mitigate the effects of poor working conditions.</a:t>
            </a:r>
          </a:p>
        </p:txBody>
      </p:sp>
      <p:sp>
        <p:nvSpPr>
          <p:cNvPr id="20" name="TextBox 19">
            <a:extLst>
              <a:ext uri="{FF2B5EF4-FFF2-40B4-BE49-F238E27FC236}">
                <a16:creationId xmlns:a16="http://schemas.microsoft.com/office/drawing/2014/main" id="{002478C5-8FB4-9DD3-AC90-B34A551374BC}"/>
              </a:ext>
            </a:extLst>
          </p:cNvPr>
          <p:cNvSpPr txBox="1"/>
          <p:nvPr/>
        </p:nvSpPr>
        <p:spPr>
          <a:xfrm>
            <a:off x="2785081" y="5180019"/>
            <a:ext cx="4808220" cy="646331"/>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Restoration and rehabilitation of workers struggling with their mental health </a:t>
            </a:r>
          </a:p>
        </p:txBody>
      </p:sp>
      <p:sp>
        <p:nvSpPr>
          <p:cNvPr id="26" name="TextBox 25">
            <a:extLst>
              <a:ext uri="{FF2B5EF4-FFF2-40B4-BE49-F238E27FC236}">
                <a16:creationId xmlns:a16="http://schemas.microsoft.com/office/drawing/2014/main" id="{527433C7-BB9C-645C-E959-AAB8C1B270BA}"/>
              </a:ext>
            </a:extLst>
          </p:cNvPr>
          <p:cNvSpPr txBox="1"/>
          <p:nvPr/>
        </p:nvSpPr>
        <p:spPr>
          <a:xfrm>
            <a:off x="7953983" y="2178336"/>
            <a:ext cx="3849186" cy="1200329"/>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Changing workflows and processes, reviewing how tasks are allocated, increasing levels of staffing,</a:t>
            </a:r>
          </a:p>
          <a:p>
            <a:pPr algn="ctr"/>
            <a:r>
              <a:rPr lang="en-GB" dirty="0"/>
              <a:t>improving efficiency.</a:t>
            </a:r>
          </a:p>
        </p:txBody>
      </p:sp>
    </p:spTree>
    <p:extLst>
      <p:ext uri="{BB962C8B-B14F-4D97-AF65-F5344CB8AC3E}">
        <p14:creationId xmlns:p14="http://schemas.microsoft.com/office/powerpoint/2010/main" val="31224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16" grpId="0" animBg="1"/>
      <p:bldP spid="18" grpId="0" animBg="1"/>
      <p:bldP spid="20"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1F17-2248-FEE6-5F5C-6542E1DB737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Primary (Prevention) Interventions</a:t>
            </a:r>
          </a:p>
        </p:txBody>
      </p:sp>
      <p:sp>
        <p:nvSpPr>
          <p:cNvPr id="7" name="TextBox 6">
            <a:extLst>
              <a:ext uri="{FF2B5EF4-FFF2-40B4-BE49-F238E27FC236}">
                <a16:creationId xmlns:a16="http://schemas.microsoft.com/office/drawing/2014/main" id="{C30F77EA-DEE9-8BF0-DC7E-D0D9E45494D6}"/>
              </a:ext>
            </a:extLst>
          </p:cNvPr>
          <p:cNvSpPr txBox="1"/>
          <p:nvPr/>
        </p:nvSpPr>
        <p:spPr>
          <a:xfrm>
            <a:off x="754380" y="1870624"/>
            <a:ext cx="10629900" cy="710323"/>
          </a:xfrm>
          <a:prstGeom prst="rect">
            <a:avLst/>
          </a:prstGeom>
          <a:noFill/>
        </p:spPr>
        <p:txBody>
          <a:bodyPr wrap="square">
            <a:spAutoFit/>
          </a:bodyPr>
          <a:lstStyle/>
          <a:p>
            <a:pPr>
              <a:lnSpc>
                <a:spcPct val="115000"/>
              </a:lnSpc>
              <a:spcAft>
                <a:spcPts val="1200"/>
              </a:spcAft>
            </a:pPr>
            <a:r>
              <a:rPr lang="en-GB" sz="1800" dirty="0">
                <a:effectLst/>
                <a:latin typeface="Arial" panose="020B0604020202020204" pitchFamily="34" charset="0"/>
                <a:cs typeface="Arial" panose="020B0604020202020204" pitchFamily="34" charset="0"/>
              </a:rPr>
              <a:t>Focused on identifying potential risks in the psychosocial work environment, with the aim to eliminate or reduce the identified risks at source</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Table 8">
            <a:extLst>
              <a:ext uri="{FF2B5EF4-FFF2-40B4-BE49-F238E27FC236}">
                <a16:creationId xmlns:a16="http://schemas.microsoft.com/office/drawing/2014/main" id="{8F56E5CC-A477-E5D8-ACB2-B7F221D80220}"/>
              </a:ext>
            </a:extLst>
          </p:cNvPr>
          <p:cNvGraphicFramePr>
            <a:graphicFrameLocks noGrp="1"/>
          </p:cNvGraphicFramePr>
          <p:nvPr/>
        </p:nvGraphicFramePr>
        <p:xfrm>
          <a:off x="754380" y="3161960"/>
          <a:ext cx="10477500" cy="3151124"/>
        </p:xfrm>
        <a:graphic>
          <a:graphicData uri="http://schemas.openxmlformats.org/drawingml/2006/table">
            <a:tbl>
              <a:tblPr firstRow="1" bandRow="1">
                <a:tableStyleId>{3B4B98B0-60AC-42C2-AFA5-B58CD77FA1E5}</a:tableStyleId>
              </a:tblPr>
              <a:tblGrid>
                <a:gridCol w="5238750">
                  <a:extLst>
                    <a:ext uri="{9D8B030D-6E8A-4147-A177-3AD203B41FA5}">
                      <a16:colId xmlns:a16="http://schemas.microsoft.com/office/drawing/2014/main" val="2081023814"/>
                    </a:ext>
                  </a:extLst>
                </a:gridCol>
                <a:gridCol w="5238750">
                  <a:extLst>
                    <a:ext uri="{9D8B030D-6E8A-4147-A177-3AD203B41FA5}">
                      <a16:colId xmlns:a16="http://schemas.microsoft.com/office/drawing/2014/main" val="228043784"/>
                    </a:ext>
                  </a:extLst>
                </a:gridCol>
              </a:tblGrid>
              <a:tr h="370840">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Occupational Health</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tc>
                  <a:txBody>
                    <a:bodyPr/>
                    <a:lstStyle/>
                    <a:p>
                      <a:pPr algn="ctr">
                        <a:lnSpc>
                          <a:spcPct val="115000"/>
                        </a:lnSpc>
                        <a:spcAft>
                          <a:spcPts val="1200"/>
                        </a:spcAft>
                      </a:pPr>
                      <a:r>
                        <a:rPr lang="en-GB" sz="1600">
                          <a:effectLst/>
                          <a:latin typeface="Arial" panose="020B0604020202020204" pitchFamily="34" charset="0"/>
                          <a:cs typeface="Arial" panose="020B0604020202020204" pitchFamily="34" charset="0"/>
                        </a:rPr>
                        <a:t>Human Resources</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extLst>
                  <a:ext uri="{0D108BD9-81ED-4DB2-BD59-A6C34878D82A}">
                    <a16:rowId xmlns:a16="http://schemas.microsoft.com/office/drawing/2014/main" val="2847690313"/>
                  </a:ext>
                </a:extLst>
              </a:tr>
              <a:tr h="370840">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Health screening; Identification of health issues and patterns; Compliance with regulations and policies; Inputting into organisational strategy.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Ensuring the organisation provides ‘good’ work’ for people to support their health; Developing a health and wellbeing strategy; People management policies and procedures in areas such as reward and recognition; Performance management; Organisation design; Job design. Administering and analysing staff surveys and focus groups; Diversity and inclusion activities; Fostering healthy working relationships; Encouraging voice and recognition schemes; Managing absence and attendance; Managing change.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extLst>
                  <a:ext uri="{0D108BD9-81ED-4DB2-BD59-A6C34878D82A}">
                    <a16:rowId xmlns:a16="http://schemas.microsoft.com/office/drawing/2014/main" val="1180098820"/>
                  </a:ext>
                </a:extLst>
              </a:tr>
            </a:tbl>
          </a:graphicData>
        </a:graphic>
      </p:graphicFrame>
    </p:spTree>
    <p:extLst>
      <p:ext uri="{BB962C8B-B14F-4D97-AF65-F5344CB8AC3E}">
        <p14:creationId xmlns:p14="http://schemas.microsoft.com/office/powerpoint/2010/main" val="85132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1F17-2248-FEE6-5F5C-6542E1DB737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Secondary (support) Interventions</a:t>
            </a:r>
          </a:p>
        </p:txBody>
      </p:sp>
      <p:sp>
        <p:nvSpPr>
          <p:cNvPr id="7" name="TextBox 6">
            <a:extLst>
              <a:ext uri="{FF2B5EF4-FFF2-40B4-BE49-F238E27FC236}">
                <a16:creationId xmlns:a16="http://schemas.microsoft.com/office/drawing/2014/main" id="{C30F77EA-DEE9-8BF0-DC7E-D0D9E45494D6}"/>
              </a:ext>
            </a:extLst>
          </p:cNvPr>
          <p:cNvSpPr txBox="1"/>
          <p:nvPr/>
        </p:nvSpPr>
        <p:spPr>
          <a:xfrm>
            <a:off x="754380" y="1870624"/>
            <a:ext cx="10629900" cy="710323"/>
          </a:xfrm>
          <a:prstGeom prst="rect">
            <a:avLst/>
          </a:prstGeom>
          <a:noFill/>
        </p:spPr>
        <p:txBody>
          <a:bodyPr wrap="square">
            <a:spAutoFit/>
          </a:bodyPr>
          <a:lstStyle/>
          <a:p>
            <a:pPr>
              <a:lnSpc>
                <a:spcPct val="115000"/>
              </a:lnSpc>
              <a:spcAft>
                <a:spcPts val="1200"/>
              </a:spcAft>
            </a:pPr>
            <a:r>
              <a:rPr lang="en-GB" sz="1800" dirty="0">
                <a:effectLst/>
                <a:latin typeface="Arial" panose="020B0604020202020204" pitchFamily="34" charset="0"/>
                <a:cs typeface="Arial" panose="020B0604020202020204" pitchFamily="34" charset="0"/>
              </a:rPr>
              <a:t>Aim to modify how a worker manages or responds to potentially harmful work environment factors, and to reverse or delay the progression of health problems caused by these factors</a:t>
            </a:r>
          </a:p>
        </p:txBody>
      </p:sp>
      <p:graphicFrame>
        <p:nvGraphicFramePr>
          <p:cNvPr id="8" name="Table 8">
            <a:extLst>
              <a:ext uri="{FF2B5EF4-FFF2-40B4-BE49-F238E27FC236}">
                <a16:creationId xmlns:a16="http://schemas.microsoft.com/office/drawing/2014/main" id="{8F56E5CC-A477-E5D8-ACB2-B7F221D80220}"/>
              </a:ext>
            </a:extLst>
          </p:cNvPr>
          <p:cNvGraphicFramePr>
            <a:graphicFrameLocks noGrp="1"/>
          </p:cNvGraphicFramePr>
          <p:nvPr/>
        </p:nvGraphicFramePr>
        <p:xfrm>
          <a:off x="754380" y="3161960"/>
          <a:ext cx="10477500" cy="2181860"/>
        </p:xfrm>
        <a:graphic>
          <a:graphicData uri="http://schemas.openxmlformats.org/drawingml/2006/table">
            <a:tbl>
              <a:tblPr firstRow="1" bandRow="1">
                <a:tableStyleId>{3B4B98B0-60AC-42C2-AFA5-B58CD77FA1E5}</a:tableStyleId>
              </a:tblPr>
              <a:tblGrid>
                <a:gridCol w="5238750">
                  <a:extLst>
                    <a:ext uri="{9D8B030D-6E8A-4147-A177-3AD203B41FA5}">
                      <a16:colId xmlns:a16="http://schemas.microsoft.com/office/drawing/2014/main" val="2081023814"/>
                    </a:ext>
                  </a:extLst>
                </a:gridCol>
                <a:gridCol w="5238750">
                  <a:extLst>
                    <a:ext uri="{9D8B030D-6E8A-4147-A177-3AD203B41FA5}">
                      <a16:colId xmlns:a16="http://schemas.microsoft.com/office/drawing/2014/main" val="228043784"/>
                    </a:ext>
                  </a:extLst>
                </a:gridCol>
              </a:tblGrid>
              <a:tr h="370840">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Occupational Health</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Human Resources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extLst>
                  <a:ext uri="{0D108BD9-81ED-4DB2-BD59-A6C34878D82A}">
                    <a16:rowId xmlns:a16="http://schemas.microsoft.com/office/drawing/2014/main" val="2847690313"/>
                  </a:ext>
                </a:extLst>
              </a:tr>
              <a:tr h="370840">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Improve health and wellbeing awareness; Fit notes and work adjustment plans; Health promotion activities; Ergonomic assessments; Vaccinations and immunisations; Reasonable adjustments due to illness or disability. </a:t>
                      </a:r>
                    </a:p>
                    <a:p>
                      <a:pPr algn="ctr">
                        <a:lnSpc>
                          <a:spcPct val="115000"/>
                        </a:lnSpc>
                        <a:spcAft>
                          <a:spcPts val="120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Awareness raising and education; Training of managers and staff; Providing health promotion activities; Personal and professional development; Coaching; Wellness tools and resources (e.g., Digital mental wellness platforms); Performance reviews and goal setting.</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extLst>
                  <a:ext uri="{0D108BD9-81ED-4DB2-BD59-A6C34878D82A}">
                    <a16:rowId xmlns:a16="http://schemas.microsoft.com/office/drawing/2014/main" val="1180098820"/>
                  </a:ext>
                </a:extLst>
              </a:tr>
            </a:tbl>
          </a:graphicData>
        </a:graphic>
      </p:graphicFrame>
    </p:spTree>
    <p:extLst>
      <p:ext uri="{BB962C8B-B14F-4D97-AF65-F5344CB8AC3E}">
        <p14:creationId xmlns:p14="http://schemas.microsoft.com/office/powerpoint/2010/main" val="282512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1F17-2248-FEE6-5F5C-6542E1DB737B}"/>
              </a:ext>
            </a:extLst>
          </p:cNvPr>
          <p:cNvSpPr>
            <a:spLocks noGrp="1"/>
          </p:cNvSpPr>
          <p:nvPr>
            <p:ph type="title"/>
          </p:nvPr>
        </p:nvSpPr>
        <p:spPr>
          <a:xfrm>
            <a:off x="754380" y="585216"/>
            <a:ext cx="9989820" cy="1499616"/>
          </a:xfrm>
        </p:spPr>
        <p:txBody>
          <a:bodyPr/>
          <a:lstStyle/>
          <a:p>
            <a:r>
              <a:rPr lang="en-GB" dirty="0">
                <a:latin typeface="Arial" panose="020B0604020202020204" pitchFamily="34" charset="0"/>
                <a:cs typeface="Arial" panose="020B0604020202020204" pitchFamily="34" charset="0"/>
              </a:rPr>
              <a:t>Tertiary (Restoration) Interventions</a:t>
            </a:r>
          </a:p>
        </p:txBody>
      </p:sp>
      <p:sp>
        <p:nvSpPr>
          <p:cNvPr id="7" name="TextBox 6">
            <a:extLst>
              <a:ext uri="{FF2B5EF4-FFF2-40B4-BE49-F238E27FC236}">
                <a16:creationId xmlns:a16="http://schemas.microsoft.com/office/drawing/2014/main" id="{C30F77EA-DEE9-8BF0-DC7E-D0D9E45494D6}"/>
              </a:ext>
            </a:extLst>
          </p:cNvPr>
          <p:cNvSpPr txBox="1"/>
          <p:nvPr/>
        </p:nvSpPr>
        <p:spPr>
          <a:xfrm>
            <a:off x="754380" y="1870624"/>
            <a:ext cx="10629900" cy="710323"/>
          </a:xfrm>
          <a:prstGeom prst="rect">
            <a:avLst/>
          </a:prstGeom>
          <a:noFill/>
        </p:spPr>
        <p:txBody>
          <a:bodyPr wrap="square">
            <a:spAutoFit/>
          </a:bodyPr>
          <a:lstStyle/>
          <a:p>
            <a:pPr>
              <a:lnSpc>
                <a:spcPct val="115000"/>
              </a:lnSpc>
              <a:spcAft>
                <a:spcPts val="1200"/>
              </a:spcAft>
            </a:pPr>
            <a:r>
              <a:rPr lang="en-GB" sz="1800" dirty="0">
                <a:effectLst/>
                <a:latin typeface="Arial" panose="020B0604020202020204" pitchFamily="34" charset="0"/>
                <a:cs typeface="Arial" panose="020B0604020202020204" pitchFamily="34" charset="0"/>
              </a:rPr>
              <a:t>Seek to reduce or minimise the negative health effects associated with chronic exposure to psychosocial risks, and to enable a return to normal functioning</a:t>
            </a:r>
          </a:p>
        </p:txBody>
      </p:sp>
      <p:graphicFrame>
        <p:nvGraphicFramePr>
          <p:cNvPr id="8" name="Table 8">
            <a:extLst>
              <a:ext uri="{FF2B5EF4-FFF2-40B4-BE49-F238E27FC236}">
                <a16:creationId xmlns:a16="http://schemas.microsoft.com/office/drawing/2014/main" id="{8F56E5CC-A477-E5D8-ACB2-B7F221D80220}"/>
              </a:ext>
            </a:extLst>
          </p:cNvPr>
          <p:cNvGraphicFramePr>
            <a:graphicFrameLocks noGrp="1"/>
          </p:cNvGraphicFramePr>
          <p:nvPr/>
        </p:nvGraphicFramePr>
        <p:xfrm>
          <a:off x="754380" y="3161960"/>
          <a:ext cx="10477500" cy="1468628"/>
        </p:xfrm>
        <a:graphic>
          <a:graphicData uri="http://schemas.openxmlformats.org/drawingml/2006/table">
            <a:tbl>
              <a:tblPr firstRow="1" bandRow="1">
                <a:tableStyleId>{3B4B98B0-60AC-42C2-AFA5-B58CD77FA1E5}</a:tableStyleId>
              </a:tblPr>
              <a:tblGrid>
                <a:gridCol w="5238750">
                  <a:extLst>
                    <a:ext uri="{9D8B030D-6E8A-4147-A177-3AD203B41FA5}">
                      <a16:colId xmlns:a16="http://schemas.microsoft.com/office/drawing/2014/main" val="2081023814"/>
                    </a:ext>
                  </a:extLst>
                </a:gridCol>
                <a:gridCol w="5238750">
                  <a:extLst>
                    <a:ext uri="{9D8B030D-6E8A-4147-A177-3AD203B41FA5}">
                      <a16:colId xmlns:a16="http://schemas.microsoft.com/office/drawing/2014/main" val="228043784"/>
                    </a:ext>
                  </a:extLst>
                </a:gridCol>
              </a:tblGrid>
              <a:tr h="370840">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Occupational Health</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Human Resources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extLst>
                  <a:ext uri="{0D108BD9-81ED-4DB2-BD59-A6C34878D82A}">
                    <a16:rowId xmlns:a16="http://schemas.microsoft.com/office/drawing/2014/main" val="2847690313"/>
                  </a:ext>
                </a:extLst>
              </a:tr>
              <a:tr h="370840">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Treatment and rehabilitation; Review and referrals to more specialised support services (e.g., physiotherapy, psychological support); Support return-to-work programmes, individuals, and line managers.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tc>
                  <a:txBody>
                    <a:bodyPr/>
                    <a:lstStyle/>
                    <a:p>
                      <a:pPr algn="ctr">
                        <a:lnSpc>
                          <a:spcPct val="115000"/>
                        </a:lnSpc>
                        <a:spcAft>
                          <a:spcPts val="1200"/>
                        </a:spcAft>
                      </a:pPr>
                      <a:r>
                        <a:rPr lang="en-GB" sz="1600" dirty="0">
                          <a:effectLst/>
                          <a:latin typeface="Arial" panose="020B0604020202020204" pitchFamily="34" charset="0"/>
                          <a:cs typeface="Arial" panose="020B0604020202020204" pitchFamily="34" charset="0"/>
                        </a:rPr>
                        <a:t>Support return-to-work programmes, individuals, and line managers; Signposting to support services and rehabilitation services; Manage Employee Assistance Programmes.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9559" marR="59559" marT="0" marB="0"/>
                </a:tc>
                <a:extLst>
                  <a:ext uri="{0D108BD9-81ED-4DB2-BD59-A6C34878D82A}">
                    <a16:rowId xmlns:a16="http://schemas.microsoft.com/office/drawing/2014/main" val="1180098820"/>
                  </a:ext>
                </a:extLst>
              </a:tr>
            </a:tbl>
          </a:graphicData>
        </a:graphic>
      </p:graphicFrame>
    </p:spTree>
    <p:extLst>
      <p:ext uri="{BB962C8B-B14F-4D97-AF65-F5344CB8AC3E}">
        <p14:creationId xmlns:p14="http://schemas.microsoft.com/office/powerpoint/2010/main" val="406039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459C-57C7-E30F-04EF-4ACFC3EB46B8}"/>
              </a:ext>
            </a:extLst>
          </p:cNvPr>
          <p:cNvSpPr>
            <a:spLocks noGrp="1"/>
          </p:cNvSpPr>
          <p:nvPr>
            <p:ph type="title"/>
          </p:nvPr>
        </p:nvSpPr>
        <p:spPr>
          <a:xfrm>
            <a:off x="1244600" y="260351"/>
            <a:ext cx="9702800" cy="973137"/>
          </a:xfrm>
        </p:spPr>
        <p:txBody>
          <a:bodyPr anchor="ctr">
            <a:normAutofit/>
          </a:bodyPr>
          <a:lstStyle/>
          <a:p>
            <a:r>
              <a:rPr lang="en-GB" dirty="0"/>
              <a:t>New Intervention effectiveness </a:t>
            </a:r>
          </a:p>
        </p:txBody>
      </p:sp>
      <p:sp>
        <p:nvSpPr>
          <p:cNvPr id="3" name="Content Placeholder 2">
            <a:extLst>
              <a:ext uri="{FF2B5EF4-FFF2-40B4-BE49-F238E27FC236}">
                <a16:creationId xmlns:a16="http://schemas.microsoft.com/office/drawing/2014/main" id="{367B35F2-FDEC-B8CB-2A7E-676AFE33F059}"/>
              </a:ext>
            </a:extLst>
          </p:cNvPr>
          <p:cNvSpPr>
            <a:spLocks noGrp="1"/>
          </p:cNvSpPr>
          <p:nvPr>
            <p:ph idx="1"/>
          </p:nvPr>
        </p:nvSpPr>
        <p:spPr>
          <a:xfrm>
            <a:off x="546100" y="1638299"/>
            <a:ext cx="5346700" cy="4381501"/>
          </a:xfrm>
        </p:spPr>
        <p:txBody>
          <a:bodyPr>
            <a:normAutofit/>
          </a:bodyPr>
          <a:lstStyle/>
          <a:p>
            <a:pPr>
              <a:spcAft>
                <a:spcPts val="1200"/>
              </a:spcAft>
              <a:buFont typeface="Arial" panose="020B0604020202020204" pitchFamily="34" charset="0"/>
              <a:buChar char="•"/>
            </a:pPr>
            <a:r>
              <a:rPr lang="en-GB" sz="1500" dirty="0">
                <a:effectLst/>
              </a:rPr>
              <a:t>   143 British organisations and 27,919 workers (Fleming, 2023)</a:t>
            </a:r>
          </a:p>
          <a:p>
            <a:pPr>
              <a:spcAft>
                <a:spcPts val="1200"/>
              </a:spcAft>
              <a:buFont typeface="Arial" panose="020B0604020202020204" pitchFamily="34" charset="0"/>
              <a:buChar char="•"/>
            </a:pPr>
            <a:r>
              <a:rPr lang="en-GB" sz="1500" dirty="0">
                <a:effectLst/>
              </a:rPr>
              <a:t>   Workers that took part in individual focused interventions (e.g., mindfulness, resilience training, coaching, and wellbeing apps) were no better off in relation to multiple subjective wellbeing indicators. </a:t>
            </a:r>
          </a:p>
          <a:p>
            <a:pPr>
              <a:spcAft>
                <a:spcPts val="1200"/>
              </a:spcAft>
              <a:buFont typeface="Arial" panose="020B0604020202020204" pitchFamily="34" charset="0"/>
              <a:buChar char="•"/>
            </a:pPr>
            <a:r>
              <a:rPr lang="en-GB" sz="1500" dirty="0">
                <a:effectLst/>
              </a:rPr>
              <a:t>   Workplace factors such as being bullied, unrealistic time pressures, discrimination, and strained relationships had more influence and were associated with poorer subjective wellbeing. </a:t>
            </a:r>
          </a:p>
          <a:p>
            <a:pPr>
              <a:spcAft>
                <a:spcPts val="1200"/>
              </a:spcAft>
              <a:buFont typeface="Arial" panose="020B0604020202020204" pitchFamily="34" charset="0"/>
              <a:buChar char="•"/>
            </a:pPr>
            <a:r>
              <a:rPr lang="en-GB" sz="1500" dirty="0">
                <a:effectLst/>
              </a:rPr>
              <a:t>   Interventions involving working conditions such as having the right training, choosing break time, being consulted on change, fair pay, fair promotions, flexible work, and good collaboration were all associated with better wellbeing. </a:t>
            </a:r>
          </a:p>
        </p:txBody>
      </p:sp>
      <p:sp>
        <p:nvSpPr>
          <p:cNvPr id="15" name="Slide Number Placeholder 3">
            <a:extLst>
              <a:ext uri="{FF2B5EF4-FFF2-40B4-BE49-F238E27FC236}">
                <a16:creationId xmlns:a16="http://schemas.microsoft.com/office/drawing/2014/main" id="{CA57DE83-9E84-7C73-F047-204DD571D509}"/>
              </a:ext>
            </a:extLst>
          </p:cNvPr>
          <p:cNvSpPr>
            <a:spLocks noGrp="1"/>
          </p:cNvSpPr>
          <p:nvPr>
            <p:ph type="sldNum" sz="quarter" idx="12"/>
          </p:nvPr>
        </p:nvSpPr>
        <p:spPr>
          <a:xfrm>
            <a:off x="11518900" y="6581978"/>
            <a:ext cx="373062" cy="206104"/>
          </a:xfrm>
        </p:spPr>
        <p:txBody>
          <a:bodyPr/>
          <a:lstStyle/>
          <a:p>
            <a:pPr>
              <a:spcAft>
                <a:spcPts val="600"/>
              </a:spcAft>
            </a:pPr>
            <a:fld id="{03DC2DEF-D2FE-4B45-ABA4-9F153FD1C98A}" type="slidenum">
              <a:rPr lang="en-US" smtClean="0"/>
              <a:pPr>
                <a:spcAft>
                  <a:spcPts val="600"/>
                </a:spcAft>
              </a:pPr>
              <a:t>19</a:t>
            </a:fld>
            <a:endParaRPr lang="en-US"/>
          </a:p>
        </p:txBody>
      </p:sp>
      <p:pic>
        <p:nvPicPr>
          <p:cNvPr id="6" name="Picture 5">
            <a:extLst>
              <a:ext uri="{FF2B5EF4-FFF2-40B4-BE49-F238E27FC236}">
                <a16:creationId xmlns:a16="http://schemas.microsoft.com/office/drawing/2014/main" id="{453F5A6D-7EDF-4833-4BCA-FAFC0C2412BB}"/>
              </a:ext>
            </a:extLst>
          </p:cNvPr>
          <p:cNvPicPr>
            <a:picLocks noChangeAspect="1"/>
          </p:cNvPicPr>
          <p:nvPr/>
        </p:nvPicPr>
        <p:blipFill rotWithShape="1">
          <a:blip r:embed="rId3"/>
          <a:srcRect r="4376"/>
          <a:stretch/>
        </p:blipFill>
        <p:spPr>
          <a:xfrm>
            <a:off x="7390489" y="1460501"/>
            <a:ext cx="3206985" cy="4740274"/>
          </a:xfrm>
          <a:prstGeom prst="rect">
            <a:avLst/>
          </a:prstGeom>
          <a:noFill/>
        </p:spPr>
      </p:pic>
    </p:spTree>
    <p:extLst>
      <p:ext uri="{BB962C8B-B14F-4D97-AF65-F5344CB8AC3E}">
        <p14:creationId xmlns:p14="http://schemas.microsoft.com/office/powerpoint/2010/main" val="250314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306" y="5748497"/>
            <a:ext cx="9144000" cy="1080336"/>
          </a:xfrm>
          <a:prstGeom prst="rect">
            <a:avLst/>
          </a:prstGeom>
        </p:spPr>
      </p:pic>
      <p:sp>
        <p:nvSpPr>
          <p:cNvPr id="9" name="Title 1">
            <a:extLst>
              <a:ext uri="{FF2B5EF4-FFF2-40B4-BE49-F238E27FC236}">
                <a16:creationId xmlns:a16="http://schemas.microsoft.com/office/drawing/2014/main" id="{18462F12-3379-4FFD-A373-2D8756D85AC7}"/>
              </a:ext>
            </a:extLst>
          </p:cNvPr>
          <p:cNvSpPr txBox="1">
            <a:spLocks/>
          </p:cNvSpPr>
          <p:nvPr/>
        </p:nvSpPr>
        <p:spPr>
          <a:xfrm>
            <a:off x="2484982" y="1052737"/>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3CA2E2F9-C328-4262-ABB5-2F0C45226DB1}"/>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2484982" y="2348881"/>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85580A7A-9AA0-4C89-A5A8-01376FA29E6F}"/>
              </a:ext>
            </a:extLst>
          </p:cNvPr>
          <p:cNvSpPr txBox="1"/>
          <p:nvPr/>
        </p:nvSpPr>
        <p:spPr>
          <a:xfrm>
            <a:off x="3814763" y="-9170834"/>
            <a:ext cx="4581524" cy="1938992"/>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endParaRPr lang="en-GB" sz="1000" dirty="0"/>
          </a:p>
          <a:p>
            <a:r>
              <a:rPr lang="en-GB" sz="1000" dirty="0"/>
              <a:t>Including by forming for the above purposes a group of medical, nursing and allied health professionals interested in the practice of occupational health/medicine.  </a:t>
            </a:r>
          </a:p>
        </p:txBody>
      </p:sp>
      <p:sp>
        <p:nvSpPr>
          <p:cNvPr id="15" name="Rectangle 14">
            <a:extLst>
              <a:ext uri="{FF2B5EF4-FFF2-40B4-BE49-F238E27FC236}">
                <a16:creationId xmlns:a16="http://schemas.microsoft.com/office/drawing/2014/main" id="{DA915FB6-B6EF-41FB-9D0F-36243668B972}"/>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6" name="TextBox 15">
            <a:extLst>
              <a:ext uri="{FF2B5EF4-FFF2-40B4-BE49-F238E27FC236}">
                <a16:creationId xmlns:a16="http://schemas.microsoft.com/office/drawing/2014/main" id="{85B5311A-344B-4ED7-A32E-E156EB6CC4A6}"/>
              </a:ext>
            </a:extLst>
          </p:cNvPr>
          <p:cNvSpPr txBox="1"/>
          <p:nvPr/>
        </p:nvSpPr>
        <p:spPr>
          <a:xfrm>
            <a:off x="1832137" y="456054"/>
            <a:ext cx="8527726" cy="738664"/>
          </a:xfrm>
          <a:prstGeom prst="rect">
            <a:avLst/>
          </a:prstGeom>
          <a:noFill/>
        </p:spPr>
        <p:txBody>
          <a:bodyPr wrap="square">
            <a:spAutoFit/>
          </a:bodyPr>
          <a:lstStyle/>
          <a:p>
            <a:pPr algn="ctr"/>
            <a:r>
              <a:rPr lang="en-GB" sz="2400" b="1" dirty="0">
                <a:latin typeface="Arial" panose="020B0604020202020204" pitchFamily="34" charset="0"/>
                <a:ea typeface="Calibri" panose="020F0502020204030204" pitchFamily="34" charset="0"/>
              </a:rPr>
              <a:t>The Society of Occupational Medicine </a:t>
            </a:r>
          </a:p>
          <a:p>
            <a:r>
              <a:rPr lang="en-GB" dirty="0">
                <a:latin typeface="Arial" panose="020B0604020202020204" pitchFamily="34" charset="0"/>
                <a:ea typeface="Calibri" panose="020F0502020204030204" pitchFamily="34" charset="0"/>
              </a:rPr>
              <a:t> </a:t>
            </a:r>
            <a:endParaRPr lang="en-GB" sz="2400" dirty="0">
              <a:solidFill>
                <a:srgbClr val="040C28"/>
              </a:solidFill>
            </a:endParaRPr>
          </a:p>
        </p:txBody>
      </p:sp>
      <p:sp>
        <p:nvSpPr>
          <p:cNvPr id="2" name="Rectangle 2">
            <a:extLst>
              <a:ext uri="{FF2B5EF4-FFF2-40B4-BE49-F238E27FC236}">
                <a16:creationId xmlns:a16="http://schemas.microsoft.com/office/drawing/2014/main" id="{F94C9674-14F4-BD5E-7AC0-78A45AF96D35}"/>
              </a:ext>
            </a:extLst>
          </p:cNvPr>
          <p:cNvSpPr>
            <a:spLocks noChangeArrowheads="1"/>
          </p:cNvSpPr>
          <p:nvPr/>
        </p:nvSpPr>
        <p:spPr bwMode="auto">
          <a:xfrm>
            <a:off x="1600531" y="1126607"/>
            <a:ext cx="8769585"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Professional membership body for occupational health professionals offering:</a:t>
            </a:r>
          </a:p>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e-bulletins, pod casts and blogs</a:t>
            </a:r>
          </a:p>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Guidance e.g. Long Covid/Neurodiversity</a:t>
            </a:r>
          </a:p>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Webinars and Conferences</a:t>
            </a:r>
          </a:p>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legal helpline, peer support, special interest groups &amp; regional group meetings</a:t>
            </a:r>
          </a:p>
          <a:p>
            <a:pPr eaLnBrk="0" fontAlgn="base" hangingPunct="0">
              <a:spcBef>
                <a:spcPct val="0"/>
              </a:spcBef>
              <a:spcAft>
                <a:spcPct val="0"/>
              </a:spcAft>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The</a:t>
            </a:r>
            <a:r>
              <a:rPr lang="en-GB" altLang="en-US" sz="1600" i="1" dirty="0">
                <a:solidFill>
                  <a:srgbClr val="0070C0"/>
                </a:solidFill>
                <a:latin typeface="Arial" panose="020B0604020202020204" pitchFamily="34" charset="0"/>
                <a:ea typeface="Times New Roman" panose="02020603050405020304" pitchFamily="18" charset="0"/>
                <a:cs typeface="Arial" panose="020B0604020202020204" pitchFamily="34" charset="0"/>
              </a:rPr>
              <a:t> Occupational Medicine</a:t>
            </a: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 journal</a:t>
            </a:r>
          </a:p>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indemnity insurance for occupational medicine doctors; appraisal toolkit &amp; access to professional indemnity insurance for occupational health nurses </a:t>
            </a:r>
          </a:p>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career support, job adverts, an annual careers fair etc </a:t>
            </a:r>
          </a:p>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campaigning and advocacy for occupational health &amp; medicine  </a:t>
            </a:r>
          </a:p>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p>
          <a:p>
            <a:pPr eaLnBrk="0" fontAlgn="base" hangingPunct="0">
              <a:spcBef>
                <a:spcPct val="0"/>
              </a:spcBef>
              <a:spcAft>
                <a:spcPct val="0"/>
              </a:spcAft>
              <a:buFontTx/>
              <a:buChar char="•"/>
            </a:pPr>
            <a:endParaRPr lang="en-GB" altLang="en-US" sz="1600" dirty="0">
              <a:solidFill>
                <a:srgbClr val="0070C0"/>
              </a:solidFill>
              <a:ea typeface="Calibri" panose="020F0502020204030204" pitchFamily="34" charset="0"/>
            </a:endParaRPr>
          </a:p>
          <a:p>
            <a:pPr eaLnBrk="0" fontAlgn="base" hangingPunct="0">
              <a:spcBef>
                <a:spcPct val="0"/>
              </a:spcBef>
              <a:spcAft>
                <a:spcPct val="0"/>
              </a:spcAft>
            </a:pPr>
            <a:r>
              <a:rPr lang="en-GB" altLang="en-US" sz="700" dirty="0">
                <a:solidFill>
                  <a:srgbClr val="0070C0"/>
                </a:solidFill>
                <a:latin typeface="Arial" panose="020B0604020202020204" pitchFamily="34" charset="0"/>
                <a:ea typeface="Calibri" panose="020F0502020204030204" pitchFamily="34" charset="0"/>
                <a:cs typeface="Arial" panose="020B0604020202020204" pitchFamily="34" charset="0"/>
              </a:rPr>
              <a:t> </a:t>
            </a:r>
            <a:endParaRPr lang="en-GB" altLang="en-US" sz="600" dirty="0"/>
          </a:p>
        </p:txBody>
      </p:sp>
    </p:spTree>
    <p:extLst>
      <p:ext uri="{BB962C8B-B14F-4D97-AF65-F5344CB8AC3E}">
        <p14:creationId xmlns:p14="http://schemas.microsoft.com/office/powerpoint/2010/main" val="331725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15D3-81ED-42AB-AE1A-5F2C33DC30A0}"/>
              </a:ext>
            </a:extLst>
          </p:cNvPr>
          <p:cNvSpPr>
            <a:spLocks noGrp="1"/>
          </p:cNvSpPr>
          <p:nvPr>
            <p:ph type="title"/>
          </p:nvPr>
        </p:nvSpPr>
        <p:spPr/>
        <p:txBody>
          <a:bodyPr>
            <a:normAutofit/>
          </a:bodyPr>
          <a:lstStyle/>
          <a:p>
            <a:pPr algn="ctr"/>
            <a:r>
              <a:rPr lang="en-GB" sz="2400" dirty="0">
                <a:solidFill>
                  <a:srgbClr val="005DA9"/>
                </a:solidFill>
                <a:latin typeface="Arial" panose="020B0604020202020204" pitchFamily="34" charset="0"/>
                <a:cs typeface="Arial" panose="020B0604020202020204" pitchFamily="34" charset="0"/>
              </a:rPr>
              <a:t>Key take away points</a:t>
            </a:r>
          </a:p>
        </p:txBody>
      </p:sp>
      <p:sp>
        <p:nvSpPr>
          <p:cNvPr id="3" name="Content Placeholder 2">
            <a:extLst>
              <a:ext uri="{FF2B5EF4-FFF2-40B4-BE49-F238E27FC236}">
                <a16:creationId xmlns:a16="http://schemas.microsoft.com/office/drawing/2014/main" id="{3FF0611F-FD61-4FDA-AED0-0B75F20E01F7}"/>
              </a:ext>
            </a:extLst>
          </p:cNvPr>
          <p:cNvSpPr>
            <a:spLocks noGrp="1"/>
          </p:cNvSpPr>
          <p:nvPr>
            <p:ph idx="1"/>
          </p:nvPr>
        </p:nvSpPr>
        <p:spPr>
          <a:xfrm>
            <a:off x="215900" y="1638503"/>
            <a:ext cx="11520487" cy="4943475"/>
          </a:xfrm>
        </p:spPr>
        <p:txBody>
          <a:bodyPr>
            <a:normAutofit/>
          </a:bodyPr>
          <a:lstStyle/>
          <a:p>
            <a:r>
              <a:rPr lang="en-GB" sz="1600" dirty="0">
                <a:latin typeface="Arial" panose="020B0604020202020204" pitchFamily="34" charset="0"/>
                <a:ea typeface="SimSun" panose="02010600030101010101" pitchFamily="2" charset="-122"/>
                <a:cs typeface="Arial" panose="020B0604020202020204" pitchFamily="34" charset="0"/>
              </a:rPr>
              <a:t>Moral, legal and financial reasons to provide Occupational Health </a:t>
            </a:r>
          </a:p>
          <a:p>
            <a:r>
              <a:rPr lang="en-GB" sz="1600" dirty="0">
                <a:latin typeface="Arial" panose="020B0604020202020204" pitchFamily="34" charset="0"/>
                <a:cs typeface="Arial" panose="020B0604020202020204" pitchFamily="34" charset="0"/>
              </a:rPr>
              <a:t>Most employers believe that investment in occupational safety and health pays off </a:t>
            </a:r>
          </a:p>
          <a:p>
            <a:r>
              <a:rPr lang="en-US" sz="1600" dirty="0">
                <a:effectLst/>
                <a:latin typeface="Arial" panose="020B0604020202020204" pitchFamily="34" charset="0"/>
                <a:ea typeface="Aptos" panose="020B0004020202020204" pitchFamily="34" charset="0"/>
                <a:cs typeface="Arial" panose="020B0604020202020204" pitchFamily="34" charset="0"/>
              </a:rPr>
              <a:t>There is a link between crashes and human factors </a:t>
            </a:r>
          </a:p>
          <a:p>
            <a:r>
              <a:rPr lang="en-US" sz="1600" dirty="0">
                <a:effectLst/>
                <a:latin typeface="Arial" panose="020B0604020202020204" pitchFamily="34" charset="0"/>
                <a:ea typeface="Aptos" panose="020B0004020202020204" pitchFamily="34" charset="0"/>
                <a:cs typeface="Arial" panose="020B0604020202020204" pitchFamily="34" charset="0"/>
              </a:rPr>
              <a:t>Potential for OH professionals to influence </a:t>
            </a:r>
            <a:r>
              <a:rPr lang="en-US" sz="1600" dirty="0" err="1">
                <a:effectLst/>
                <a:latin typeface="Arial" panose="020B0604020202020204" pitchFamily="34" charset="0"/>
                <a:ea typeface="Aptos" panose="020B0004020202020204" pitchFamily="34" charset="0"/>
                <a:cs typeface="Arial" panose="020B0604020202020204" pitchFamily="34" charset="0"/>
              </a:rPr>
              <a:t>behaviours</a:t>
            </a:r>
            <a:r>
              <a:rPr lang="en-US" sz="1600" dirty="0">
                <a:effectLst/>
                <a:latin typeface="Arial" panose="020B0604020202020204" pitchFamily="34" charset="0"/>
                <a:ea typeface="Aptos" panose="020B0004020202020204" pitchFamily="34" charset="0"/>
                <a:cs typeface="Arial" panose="020B0604020202020204" pitchFamily="34" charset="0"/>
              </a:rPr>
              <a:t> especially around impairment, fatigue and medical issues. </a:t>
            </a:r>
          </a:p>
          <a:p>
            <a:endParaRPr lang="en-US"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Useful blog at: </a:t>
            </a:r>
            <a:r>
              <a:rPr lang="en-GB" sz="1600" dirty="0">
                <a:latin typeface="Arial" panose="020B0604020202020204" pitchFamily="34" charset="0"/>
                <a:cs typeface="Arial" panose="020B0604020202020204" pitchFamily="34" charset="0"/>
                <a:hlinkClick r:id="rId2"/>
              </a:rPr>
              <a:t>https://www.som.org.uk/health-drive-digital-driving-health-improvements-haulage-industry</a:t>
            </a: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78CAD05-D146-4114-AB3F-1F5CD9ECB468}"/>
              </a:ext>
            </a:extLst>
          </p:cNvPr>
          <p:cNvSpPr>
            <a:spLocks noGrp="1"/>
          </p:cNvSpPr>
          <p:nvPr>
            <p:ph type="sldNum" sz="quarter" idx="12"/>
          </p:nvPr>
        </p:nvSpPr>
        <p:spPr/>
        <p:txBody>
          <a:bodyPr/>
          <a:lstStyle/>
          <a:p>
            <a:fld id="{03DC2DEF-D2FE-4B45-ABA4-9F153FD1C98A}" type="slidenum">
              <a:rPr lang="en-US" smtClean="0"/>
              <a:t>20</a:t>
            </a:fld>
            <a:endParaRPr lang="en-US" dirty="0"/>
          </a:p>
        </p:txBody>
      </p:sp>
    </p:spTree>
    <p:extLst>
      <p:ext uri="{BB962C8B-B14F-4D97-AF65-F5344CB8AC3E}">
        <p14:creationId xmlns:p14="http://schemas.microsoft.com/office/powerpoint/2010/main" val="1056182152"/>
      </p:ext>
    </p:extLst>
  </p:cSld>
  <p:clrMapOvr>
    <a:masterClrMapping/>
  </p:clrMapOvr>
  <mc:AlternateContent xmlns:mc="http://schemas.openxmlformats.org/markup-compatibility/2006" xmlns:p14="http://schemas.microsoft.com/office/powerpoint/2010/main">
    <mc:Choice Requires="p14">
      <p:transition spd="slow" p14:dur="2000" advTm="36601"/>
    </mc:Choice>
    <mc:Fallback xmlns="">
      <p:transition spd="slow" advTm="3660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71297F-4652-49A6-8E86-1680C7311CB9}"/>
              </a:ext>
            </a:extLst>
          </p:cNvPr>
          <p:cNvPicPr>
            <a:picLocks noChangeAspect="1"/>
          </p:cNvPicPr>
          <p:nvPr/>
        </p:nvPicPr>
        <p:blipFill>
          <a:blip r:embed="rId2"/>
          <a:stretch>
            <a:fillRect/>
          </a:stretch>
        </p:blipFill>
        <p:spPr>
          <a:xfrm>
            <a:off x="2490977" y="1802344"/>
            <a:ext cx="7210048" cy="847181"/>
          </a:xfrm>
          <a:prstGeom prst="rect">
            <a:avLst/>
          </a:prstGeom>
        </p:spPr>
      </p:pic>
      <p:sp>
        <p:nvSpPr>
          <p:cNvPr id="2" name="Title 1"/>
          <p:cNvSpPr>
            <a:spLocks noGrp="1"/>
          </p:cNvSpPr>
          <p:nvPr>
            <p:ph type="title"/>
          </p:nvPr>
        </p:nvSpPr>
        <p:spPr>
          <a:xfrm>
            <a:off x="2490978" y="3429001"/>
            <a:ext cx="6691254" cy="1713305"/>
          </a:xfrm>
        </p:spPr>
        <p:txBody>
          <a:bodyPr vert="horz" lIns="91440" tIns="45720" rIns="91440" bIns="45720" rtlCol="0" anchor="b">
            <a:normAutofit fontScale="90000"/>
          </a:bodyPr>
          <a:lstStyle/>
          <a:p>
            <a:pPr algn="l">
              <a:lnSpc>
                <a:spcPct val="90000"/>
              </a:lnSpc>
            </a:pP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Join the SOM as a member at </a:t>
            </a:r>
            <a:r>
              <a:rPr lang="en-US" sz="2800" dirty="0">
                <a:latin typeface="Arial" panose="020B0604020202020204" pitchFamily="34" charset="0"/>
                <a:cs typeface="Arial" panose="020B0604020202020204" pitchFamily="34" charset="0"/>
                <a:hlinkClick r:id="rId3"/>
              </a:rPr>
              <a:t>www.som.org.uk</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Questions?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Nick.pahl@som.org.uk</a:t>
            </a:r>
          </a:p>
        </p:txBody>
      </p:sp>
    </p:spTree>
    <p:extLst>
      <p:ext uri="{BB962C8B-B14F-4D97-AF65-F5344CB8AC3E}">
        <p14:creationId xmlns:p14="http://schemas.microsoft.com/office/powerpoint/2010/main" val="162429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462F12-3379-4FFD-A373-2D8756D85AC7}"/>
              </a:ext>
            </a:extLst>
          </p:cNvPr>
          <p:cNvSpPr txBox="1">
            <a:spLocks/>
          </p:cNvSpPr>
          <p:nvPr/>
        </p:nvSpPr>
        <p:spPr>
          <a:xfrm>
            <a:off x="2664494" y="1871905"/>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2484982" y="2348881"/>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0" name="TextBox 9">
            <a:extLst>
              <a:ext uri="{FF2B5EF4-FFF2-40B4-BE49-F238E27FC236}">
                <a16:creationId xmlns:a16="http://schemas.microsoft.com/office/drawing/2014/main" id="{32FD9486-5B6A-4F11-A7DB-96545D34BBDF}"/>
              </a:ext>
            </a:extLst>
          </p:cNvPr>
          <p:cNvSpPr txBox="1"/>
          <p:nvPr/>
        </p:nvSpPr>
        <p:spPr>
          <a:xfrm>
            <a:off x="2297374" y="2970173"/>
            <a:ext cx="8856984" cy="392159"/>
          </a:xfrm>
          <a:prstGeom prst="rect">
            <a:avLst/>
          </a:prstGeom>
          <a:noFill/>
        </p:spPr>
        <p:txBody>
          <a:bodyPr wrap="square">
            <a:spAutoFit/>
          </a:bodyPr>
          <a:lstStyle/>
          <a:p>
            <a:pPr>
              <a:lnSpc>
                <a:spcPct val="115000"/>
              </a:lnSpc>
            </a:pPr>
            <a:endParaRPr lang="en-GB" dirty="0"/>
          </a:p>
        </p:txBody>
      </p:sp>
      <p:sp>
        <p:nvSpPr>
          <p:cNvPr id="2" name="Rectangle 3">
            <a:extLst>
              <a:ext uri="{FF2B5EF4-FFF2-40B4-BE49-F238E27FC236}">
                <a16:creationId xmlns:a16="http://schemas.microsoft.com/office/drawing/2014/main" id="{682A9873-AAFC-C874-DE5F-6F55DEF52A88}"/>
              </a:ext>
            </a:extLst>
          </p:cNvPr>
          <p:cNvSpPr>
            <a:spLocks noChangeArrowheads="1"/>
          </p:cNvSpPr>
          <p:nvPr/>
        </p:nvSpPr>
        <p:spPr bwMode="auto">
          <a:xfrm>
            <a:off x="2135561" y="15611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4" name="Rectangle 5">
            <a:extLst>
              <a:ext uri="{FF2B5EF4-FFF2-40B4-BE49-F238E27FC236}">
                <a16:creationId xmlns:a16="http://schemas.microsoft.com/office/drawing/2014/main" id="{9409B2A9-BCC8-D33A-DB23-73BE4FF3D681}"/>
              </a:ext>
            </a:extLst>
          </p:cNvPr>
          <p:cNvSpPr>
            <a:spLocks noChangeArrowheads="1"/>
          </p:cNvSpPr>
          <p:nvPr/>
        </p:nvSpPr>
        <p:spPr bwMode="auto">
          <a:xfrm>
            <a:off x="2135561" y="24755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5" name="Rectangle 7">
            <a:extLst>
              <a:ext uri="{FF2B5EF4-FFF2-40B4-BE49-F238E27FC236}">
                <a16:creationId xmlns:a16="http://schemas.microsoft.com/office/drawing/2014/main" id="{F55C6C48-A58A-A40C-2E9F-2C5DF8A6F18C}"/>
              </a:ext>
            </a:extLst>
          </p:cNvPr>
          <p:cNvSpPr>
            <a:spLocks noChangeArrowheads="1"/>
          </p:cNvSpPr>
          <p:nvPr/>
        </p:nvSpPr>
        <p:spPr bwMode="auto">
          <a:xfrm>
            <a:off x="1703513" y="8631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TextBox 7">
            <a:extLst>
              <a:ext uri="{FF2B5EF4-FFF2-40B4-BE49-F238E27FC236}">
                <a16:creationId xmlns:a16="http://schemas.microsoft.com/office/drawing/2014/main" id="{85580A7A-9AA0-4C89-A5A8-01376FA29E6F}"/>
              </a:ext>
            </a:extLst>
          </p:cNvPr>
          <p:cNvSpPr txBox="1"/>
          <p:nvPr/>
        </p:nvSpPr>
        <p:spPr>
          <a:xfrm>
            <a:off x="3814763" y="-9170834"/>
            <a:ext cx="4581524" cy="2246769"/>
          </a:xfrm>
          <a:prstGeom prst="rect">
            <a:avLst/>
          </a:prstGeom>
          <a:noFill/>
        </p:spPr>
        <p:txBody>
          <a:bodyPr wrap="square">
            <a:spAutoFit/>
          </a:bodyPr>
          <a:lstStyle/>
          <a:p>
            <a:pPr lvl="1">
              <a:spcAft>
                <a:spcPts val="600"/>
              </a:spcAft>
              <a:buFont typeface="Wingdings" pitchFamily="2" charset="2"/>
              <a:buChar char="§"/>
            </a:pPr>
            <a:r>
              <a:rPr lang="en-GB" sz="1000" dirty="0"/>
              <a:t>Prevention and management of work-related ill health, occupational diseases and injuries and the protection of health of people at work;  </a:t>
            </a:r>
          </a:p>
          <a:p>
            <a:pPr lvl="1">
              <a:spcAft>
                <a:spcPts val="600"/>
              </a:spcAft>
              <a:buFont typeface="Wingdings" pitchFamily="2" charset="2"/>
              <a:buChar char="§"/>
            </a:pPr>
            <a:r>
              <a:rPr lang="en-GB" sz="1000" dirty="0"/>
              <a:t>The relief of those in need due to ill-health, disease, injury or disability by supporting them to keep in work or assist them to get into work  </a:t>
            </a:r>
          </a:p>
          <a:p>
            <a:pPr lvl="1">
              <a:spcAft>
                <a:spcPts val="600"/>
              </a:spcAft>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pPr>
              <a:spcAft>
                <a:spcPts val="600"/>
              </a:spcAft>
            </a:pPr>
            <a:endParaRPr lang="en-GB" sz="1000" dirty="0"/>
          </a:p>
          <a:p>
            <a:pPr>
              <a:spcAft>
                <a:spcPts val="600"/>
              </a:spcAft>
            </a:pPr>
            <a:r>
              <a:rPr lang="en-GB" sz="1000" dirty="0"/>
              <a:t>Including by forming for the above purposes a group of medical, nursing and allied health professionals interested in the practice of occupational health/medicine.  </a:t>
            </a:r>
          </a:p>
        </p:txBody>
      </p:sp>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551" y="6229870"/>
            <a:ext cx="5410633" cy="639250"/>
          </a:xfrm>
          <a:prstGeom prst="rect">
            <a:avLst/>
          </a:prstGeom>
        </p:spPr>
      </p:pic>
      <p:sp>
        <p:nvSpPr>
          <p:cNvPr id="13" name="Rectangle 12">
            <a:extLst>
              <a:ext uri="{FF2B5EF4-FFF2-40B4-BE49-F238E27FC236}">
                <a16:creationId xmlns:a16="http://schemas.microsoft.com/office/drawing/2014/main" id="{3CA2E2F9-C328-4262-ABB5-2F0C45226DB1}"/>
              </a:ext>
            </a:extLst>
          </p:cNvPr>
          <p:cNvSpPr/>
          <p:nvPr/>
        </p:nvSpPr>
        <p:spPr>
          <a:xfrm>
            <a:off x="3382076" y="1408642"/>
            <a:ext cx="5240802" cy="539828"/>
          </a:xfrm>
          <a:prstGeom prst="rect">
            <a:avLst/>
          </a:prstGeom>
        </p:spPr>
        <p:txBody>
          <a:bodyPr wrap="square">
            <a:spAutoFit/>
          </a:bodyPr>
          <a:lstStyle/>
          <a:p>
            <a:pPr defTabSz="539496">
              <a:spcBef>
                <a:spcPts val="708"/>
              </a:spcBef>
            </a:pPr>
            <a:endParaRPr lang="en-GB" sz="708"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5" name="Rectangle 14">
            <a:extLst>
              <a:ext uri="{FF2B5EF4-FFF2-40B4-BE49-F238E27FC236}">
                <a16:creationId xmlns:a16="http://schemas.microsoft.com/office/drawing/2014/main" id="{DA915FB6-B6EF-41FB-9D0F-36243668B972}"/>
              </a:ext>
            </a:extLst>
          </p:cNvPr>
          <p:cNvSpPr/>
          <p:nvPr/>
        </p:nvSpPr>
        <p:spPr>
          <a:xfrm>
            <a:off x="3382076" y="1408642"/>
            <a:ext cx="5240802" cy="539828"/>
          </a:xfrm>
          <a:prstGeom prst="rect">
            <a:avLst/>
          </a:prstGeom>
        </p:spPr>
        <p:txBody>
          <a:bodyPr wrap="square">
            <a:spAutoFit/>
          </a:bodyPr>
          <a:lstStyle/>
          <a:p>
            <a:pPr defTabSz="539496">
              <a:spcBef>
                <a:spcPts val="708"/>
              </a:spcBef>
            </a:pPr>
            <a:endParaRPr lang="en-GB" sz="708"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Rectangle 8">
            <a:extLst>
              <a:ext uri="{FF2B5EF4-FFF2-40B4-BE49-F238E27FC236}">
                <a16:creationId xmlns:a16="http://schemas.microsoft.com/office/drawing/2014/main" id="{7FD8B8A4-9C02-168D-3DF5-132782D9DFF2}"/>
              </a:ext>
            </a:extLst>
          </p:cNvPr>
          <p:cNvSpPr>
            <a:spLocks noChangeArrowheads="1"/>
          </p:cNvSpPr>
          <p:nvPr/>
        </p:nvSpPr>
        <p:spPr bwMode="auto">
          <a:xfrm>
            <a:off x="3342859" y="3351846"/>
            <a:ext cx="5280019" cy="81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539496" eaLnBrk="0" fontAlgn="base" hangingPunct="0">
              <a:spcBef>
                <a:spcPct val="0"/>
              </a:spcBef>
              <a:spcAft>
                <a:spcPts val="600"/>
              </a:spcAft>
            </a:pPr>
            <a:endParaRPr lang="en-GB" altLang="en-US" sz="826" b="1" dirty="0">
              <a:solidFill>
                <a:srgbClr val="365F91"/>
              </a:solidFill>
              <a:latin typeface="Arial" panose="020B0604020202020204" pitchFamily="34" charset="0"/>
              <a:ea typeface="Lato" panose="020F0502020204030203" pitchFamily="34" charset="0"/>
              <a:cs typeface="Arial" panose="020B0604020202020204" pitchFamily="34" charset="0"/>
            </a:endParaRPr>
          </a:p>
          <a:p>
            <a:pPr defTabSz="539496">
              <a:spcAft>
                <a:spcPts val="600"/>
              </a:spcAft>
            </a:pPr>
            <a:endParaRPr lang="en-US" sz="1062" dirty="0">
              <a:latin typeface="Arial" panose="020B0604020202020204" pitchFamily="34" charset="0"/>
              <a:cs typeface="Lato" panose="020F0502020204030203" pitchFamily="34" charset="0"/>
            </a:endParaRPr>
          </a:p>
          <a:p>
            <a:pPr algn="just" eaLnBrk="0" fontAlgn="base" hangingPunct="0">
              <a:spcBef>
                <a:spcPct val="0"/>
              </a:spcBef>
              <a:spcAft>
                <a:spcPts val="600"/>
              </a:spcAft>
            </a:pPr>
            <a:endParaRPr lang="en-US" altLang="zh-TW" dirty="0">
              <a:latin typeface="Arial" panose="020B0604020202020204" pitchFamily="34" charset="0"/>
            </a:endParaRPr>
          </a:p>
        </p:txBody>
      </p:sp>
      <p:sp>
        <p:nvSpPr>
          <p:cNvPr id="3" name="Text Box 59">
            <a:extLst>
              <a:ext uri="{FF2B5EF4-FFF2-40B4-BE49-F238E27FC236}">
                <a16:creationId xmlns:a16="http://schemas.microsoft.com/office/drawing/2014/main" id="{CE10EF54-7A27-FB81-C6C8-0A2E17706371}"/>
              </a:ext>
            </a:extLst>
          </p:cNvPr>
          <p:cNvSpPr txBox="1"/>
          <p:nvPr/>
        </p:nvSpPr>
        <p:spPr>
          <a:xfrm>
            <a:off x="570451" y="929313"/>
            <a:ext cx="10695964" cy="5285994"/>
          </a:xfrm>
          <a:prstGeom prst="rect">
            <a:avLst/>
          </a:prstGeom>
          <a:solidFill>
            <a:schemeClr val="accent1">
              <a:lumMod val="20000"/>
              <a:lumOff val="80000"/>
            </a:schemeClr>
          </a:solidFill>
          <a:ln w="6350">
            <a:solidFill>
              <a:srgbClr val="9C147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Construction worker health assessment group </a:t>
            </a:r>
            <a:r>
              <a:rPr lang="en-GB" sz="1600" dirty="0">
                <a:solidFill>
                  <a:srgbClr val="0072B9"/>
                </a:solidFill>
                <a:latin typeface="Arial" panose="020B0604020202020204" pitchFamily="34" charset="0"/>
                <a:cs typeface="Arial" panose="020B0604020202020204" pitchFamily="34" charset="0"/>
                <a:hlinkClick r:id="rId4" tooltip="SOM_Construction_Guidance_Launch_Copy_v1.0.pdf"/>
              </a:rPr>
              <a:t>guidance </a:t>
            </a:r>
            <a:endParaRPr lang="en-GB" sz="1600" dirty="0">
              <a:solidFill>
                <a:srgbClr val="0072B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HAVS SIG guidance </a:t>
            </a:r>
            <a:r>
              <a:rPr lang="en-GB" sz="1600" dirty="0">
                <a:solidFill>
                  <a:srgbClr val="0072B9"/>
                </a:solidFill>
                <a:latin typeface="Arial" panose="020B0604020202020204" pitchFamily="34" charset="0"/>
                <a:cs typeface="Arial" panose="020B0604020202020204" pitchFamily="34" charset="0"/>
                <a:hlinkClick r:id="rId5" tooltip="HAVS_Guidance_updated_March_2023.pdf"/>
              </a:rPr>
              <a:t>available here</a:t>
            </a:r>
            <a:r>
              <a:rPr lang="en-GB" sz="1600" dirty="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Noise Induced Hearing Loss SIG with UKHCA </a:t>
            </a:r>
            <a:r>
              <a:rPr lang="en-GB" sz="1600" dirty="0">
                <a:solidFill>
                  <a:srgbClr val="0072B9"/>
                </a:solidFill>
                <a:latin typeface="Arial" panose="020B0604020202020204" pitchFamily="34" charset="0"/>
                <a:cs typeface="Arial" panose="020B0604020202020204" pitchFamily="34" charset="0"/>
                <a:hlinkClick r:id="rId6" tooltip="SOM_UKHCA_Position_Statement_Noise_Health_Surveillance_Guidance_May_23.pdf"/>
              </a:rPr>
              <a:t>Position Statement on the implementation of HSE Noise Surveillance Guidance</a:t>
            </a:r>
            <a:r>
              <a:rPr lang="en-GB" sz="1600" dirty="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Mining SIG - presentation from the Centre for Occupational and Environmental Health Africa </a:t>
            </a:r>
            <a:r>
              <a:rPr lang="en-GB" sz="1600" dirty="0">
                <a:solidFill>
                  <a:srgbClr val="0072B9"/>
                </a:solidFill>
                <a:latin typeface="Arial" panose="020B0604020202020204" pitchFamily="34" charset="0"/>
                <a:cs typeface="Arial" panose="020B0604020202020204" pitchFamily="34" charset="0"/>
                <a:hlinkClick r:id="rId7" tooltip="ASM_Huge_challenges_and_Great_Opportunities.pdf"/>
              </a:rPr>
              <a:t>here</a:t>
            </a:r>
            <a:r>
              <a:rPr lang="en-GB" sz="1600" dirty="0">
                <a:solidFill>
                  <a:srgbClr val="000000"/>
                </a:solidFill>
                <a:latin typeface="Arial" panose="020B0604020202020204" pitchFamily="34" charset="0"/>
                <a:cs typeface="Arial" panose="020B0604020202020204" pitchFamily="34" charset="0"/>
              </a:rPr>
              <a:t>. Health Management in Mining presentation from December 2023 meeting </a:t>
            </a:r>
            <a:r>
              <a:rPr lang="en-GB" sz="1600" dirty="0">
                <a:solidFill>
                  <a:srgbClr val="0072B9"/>
                </a:solidFill>
                <a:latin typeface="Arial" panose="020B0604020202020204" pitchFamily="34" charset="0"/>
                <a:cs typeface="Arial" panose="020B0604020202020204" pitchFamily="34" charset="0"/>
                <a:hlinkClick r:id="rId8" tooltip="Mining_SiG_Dr_Will_Ponsonby.pdf"/>
              </a:rPr>
              <a:t>here</a:t>
            </a:r>
            <a:r>
              <a:rPr lang="en-GB" sz="1600" dirty="0">
                <a:solidFill>
                  <a:srgbClr val="00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Nuclear Industry Ionising Radiation Occupational Health Professionals SIG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Occupational, Health and Work Psychology SIG guide on </a:t>
            </a:r>
            <a:r>
              <a:rPr lang="en-GB" sz="1600" i="1" dirty="0">
                <a:solidFill>
                  <a:srgbClr val="000000"/>
                </a:solidFill>
                <a:latin typeface="Arial" panose="020B0604020202020204" pitchFamily="34" charset="0"/>
                <a:cs typeface="Arial" panose="020B0604020202020204" pitchFamily="34" charset="0"/>
              </a:rPr>
              <a:t>Evaluating and supporting </a:t>
            </a:r>
            <a:r>
              <a:rPr lang="en-GB" sz="1600" i="1" dirty="0" err="1">
                <a:solidFill>
                  <a:srgbClr val="000000"/>
                </a:solidFill>
                <a:latin typeface="Arial" panose="020B0604020202020204" pitchFamily="34" charset="0"/>
                <a:cs typeface="Arial" panose="020B0604020202020204" pitchFamily="34" charset="0"/>
              </a:rPr>
              <a:t>Neurodifferences</a:t>
            </a:r>
            <a:r>
              <a:rPr lang="en-GB" sz="1600" i="1" dirty="0">
                <a:solidFill>
                  <a:srgbClr val="000000"/>
                </a:solidFill>
                <a:latin typeface="Arial" panose="020B0604020202020204" pitchFamily="34" charset="0"/>
                <a:cs typeface="Arial" panose="020B0604020202020204" pitchFamily="34" charset="0"/>
              </a:rPr>
              <a:t> at work</a:t>
            </a:r>
            <a:r>
              <a:rPr lang="en-GB" sz="1600" dirty="0">
                <a:solidFill>
                  <a:srgbClr val="000000"/>
                </a:solidFill>
                <a:latin typeface="Arial" panose="020B0604020202020204" pitchFamily="34" charset="0"/>
                <a:cs typeface="Arial" panose="020B0604020202020204" pitchFamily="34" charset="0"/>
              </a:rPr>
              <a:t> </a:t>
            </a:r>
            <a:r>
              <a:rPr lang="en-GB" sz="1600" dirty="0">
                <a:solidFill>
                  <a:srgbClr val="0072B9"/>
                </a:solidFill>
                <a:latin typeface="Arial" panose="020B0604020202020204" pitchFamily="34" charset="0"/>
                <a:cs typeface="Arial" panose="020B0604020202020204" pitchFamily="34" charset="0"/>
                <a:hlinkClick r:id="rId9" tooltip="Evaluating_and_supporting_Neurodifferences_at_work_March_2022.pdf"/>
              </a:rPr>
              <a:t>here</a:t>
            </a:r>
            <a:r>
              <a:rPr lang="en-GB" sz="1600" dirty="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Occupational Health Technicians SIG </a:t>
            </a:r>
            <a:r>
              <a:rPr lang="en-GB" sz="1600" dirty="0">
                <a:solidFill>
                  <a:srgbClr val="0072B9"/>
                </a:solidFill>
                <a:latin typeface="Arial" panose="020B0604020202020204" pitchFamily="34" charset="0"/>
                <a:cs typeface="Arial" panose="020B0604020202020204" pitchFamily="34" charset="0"/>
                <a:hlinkClick r:id="rId10" tooltip="OH_Technicians_Scope_v3.pdf"/>
              </a:rPr>
              <a:t>scope of practice of Occupational Health Technicians</a:t>
            </a:r>
            <a:r>
              <a:rPr lang="en-GB" sz="1600" dirty="0">
                <a:solidFill>
                  <a:srgbClr val="000000"/>
                </a:solidFill>
                <a:latin typeface="Arial" panose="020B0604020202020204" pitchFamily="34" charset="0"/>
                <a:cs typeface="Arial" panose="020B0604020202020204" pitchFamily="34" charset="0"/>
              </a:rPr>
              <a:t> and </a:t>
            </a:r>
            <a:r>
              <a:rPr lang="en-GB" sz="1600" dirty="0">
                <a:solidFill>
                  <a:srgbClr val="0072B9"/>
                </a:solidFill>
                <a:latin typeface="Arial" panose="020B0604020202020204" pitchFamily="34" charset="0"/>
                <a:cs typeface="Arial" panose="020B0604020202020204" pitchFamily="34" charset="0"/>
                <a:hlinkClick r:id="rId11" tooltip="Career_Path_of_OH_Technicians_June_2019.pdf"/>
              </a:rPr>
              <a:t>Career Path of OH Technicians.</a:t>
            </a:r>
            <a:r>
              <a:rPr lang="en-GB" sz="1600" dirty="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Skin SIG released this </a:t>
            </a:r>
            <a:r>
              <a:rPr lang="en-GB" sz="1600" dirty="0">
                <a:solidFill>
                  <a:srgbClr val="0072B9"/>
                </a:solidFill>
                <a:latin typeface="Arial" panose="020B0604020202020204" pitchFamily="34" charset="0"/>
                <a:cs typeface="Arial" panose="020B0604020202020204" pitchFamily="34" charset="0"/>
                <a:hlinkClick r:id="rId12" tooltip="SOM_Managing_Skin_Health_at_Work_Nov_2023.pdf"/>
              </a:rPr>
              <a:t>Managing Skin Health at Work</a:t>
            </a:r>
            <a:r>
              <a:rPr lang="en-GB" sz="1600" dirty="0">
                <a:solidFill>
                  <a:srgbClr val="000000"/>
                </a:solidFill>
                <a:latin typeface="Arial" panose="020B0604020202020204" pitchFamily="34" charset="0"/>
                <a:cs typeface="Arial" panose="020B0604020202020204" pitchFamily="34" charset="0"/>
              </a:rPr>
              <a:t> guidance </a:t>
            </a:r>
          </a:p>
          <a:p>
            <a:pPr marL="285750" indent="-285750">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a:p>
            <a:pPr algn="l"/>
            <a:r>
              <a:rPr lang="en-GB" sz="1600" dirty="0">
                <a:solidFill>
                  <a:srgbClr val="000000"/>
                </a:solidFill>
                <a:latin typeface="Arial" panose="020B0604020202020204" pitchFamily="34" charset="0"/>
                <a:cs typeface="Arial" panose="020B0604020202020204" pitchFamily="34" charset="0"/>
              </a:rPr>
              <a:t>Other SOM groups meet on issues such as Mental Health, Long COVID, Travel Medicine, Marketing and Leadership. </a:t>
            </a:r>
          </a:p>
          <a:p>
            <a:pPr marL="285750" indent="-285750">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a:p>
            <a:pPr algn="l"/>
            <a:r>
              <a:rPr lang="en-GB" sz="1600" dirty="0">
                <a:solidFill>
                  <a:srgbClr val="000000"/>
                </a:solidFill>
                <a:latin typeface="Arial" panose="020B0604020202020204" pitchFamily="34" charset="0"/>
                <a:cs typeface="Arial" panose="020B0604020202020204" pitchFamily="34" charset="0"/>
              </a:rPr>
              <a:t>SOM also hosts wider groups such as </a:t>
            </a:r>
            <a:r>
              <a:rPr lang="en-GB" sz="1600" dirty="0">
                <a:solidFill>
                  <a:srgbClr val="0072B9"/>
                </a:solidFill>
                <a:latin typeface="Arial" panose="020B0604020202020204" pitchFamily="34" charset="0"/>
                <a:cs typeface="Arial" panose="020B0604020202020204" pitchFamily="34" charset="0"/>
                <a:hlinkClick r:id="rId13" tooltip="msk-work-network"/>
              </a:rPr>
              <a:t>MSK at Work Network</a:t>
            </a:r>
            <a:r>
              <a:rPr lang="en-GB" sz="1600" dirty="0">
                <a:solidFill>
                  <a:srgbClr val="000000"/>
                </a:solidFill>
                <a:latin typeface="Arial" panose="020B0604020202020204" pitchFamily="34" charset="0"/>
                <a:cs typeface="Arial" panose="020B0604020202020204" pitchFamily="34" charset="0"/>
              </a:rPr>
              <a:t>, Sleep and Work and the independent Academic Forum on work and health</a:t>
            </a:r>
          </a:p>
        </p:txBody>
      </p:sp>
      <p:sp>
        <p:nvSpPr>
          <p:cNvPr id="16" name="TextBox 15">
            <a:extLst>
              <a:ext uri="{FF2B5EF4-FFF2-40B4-BE49-F238E27FC236}">
                <a16:creationId xmlns:a16="http://schemas.microsoft.com/office/drawing/2014/main" id="{D1EDDEB2-50C1-065B-B1C1-ED1D6C69818A}"/>
              </a:ext>
            </a:extLst>
          </p:cNvPr>
          <p:cNvSpPr txBox="1"/>
          <p:nvPr/>
        </p:nvSpPr>
        <p:spPr>
          <a:xfrm>
            <a:off x="1978593" y="126050"/>
            <a:ext cx="7110994" cy="461665"/>
          </a:xfrm>
          <a:prstGeom prst="rect">
            <a:avLst/>
          </a:prstGeom>
          <a:noFill/>
        </p:spPr>
        <p:txBody>
          <a:bodyPr wrap="square">
            <a:spAutoFit/>
          </a:bodyPr>
          <a:lstStyle/>
          <a:p>
            <a:pPr algn="ctr" defTabSz="539496">
              <a:spcAft>
                <a:spcPts val="600"/>
              </a:spcAft>
            </a:pPr>
            <a:r>
              <a:rPr lang="en-GB" sz="2400" b="1" dirty="0">
                <a:latin typeface="Arial" panose="020B0604020202020204" pitchFamily="34" charset="0"/>
                <a:cs typeface="Arial" panose="020B0604020202020204" pitchFamily="34" charset="0"/>
              </a:rPr>
              <a:t>Special interest groups – examples and outputs  </a:t>
            </a:r>
          </a:p>
        </p:txBody>
      </p:sp>
    </p:spTree>
    <p:extLst>
      <p:ext uri="{BB962C8B-B14F-4D97-AF65-F5344CB8AC3E}">
        <p14:creationId xmlns:p14="http://schemas.microsoft.com/office/powerpoint/2010/main" val="127884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306" y="5748497"/>
            <a:ext cx="9144000" cy="1080336"/>
          </a:xfrm>
          <a:prstGeom prst="rect">
            <a:avLst/>
          </a:prstGeom>
        </p:spPr>
      </p:pic>
      <p:sp>
        <p:nvSpPr>
          <p:cNvPr id="9" name="Title 1">
            <a:extLst>
              <a:ext uri="{FF2B5EF4-FFF2-40B4-BE49-F238E27FC236}">
                <a16:creationId xmlns:a16="http://schemas.microsoft.com/office/drawing/2014/main" id="{18462F12-3379-4FFD-A373-2D8756D85AC7}"/>
              </a:ext>
            </a:extLst>
          </p:cNvPr>
          <p:cNvSpPr txBox="1">
            <a:spLocks/>
          </p:cNvSpPr>
          <p:nvPr/>
        </p:nvSpPr>
        <p:spPr>
          <a:xfrm>
            <a:off x="2484982" y="1052737"/>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3CA2E2F9-C328-4262-ABB5-2F0C45226DB1}"/>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2484982" y="2348881"/>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85580A7A-9AA0-4C89-A5A8-01376FA29E6F}"/>
              </a:ext>
            </a:extLst>
          </p:cNvPr>
          <p:cNvSpPr txBox="1"/>
          <p:nvPr/>
        </p:nvSpPr>
        <p:spPr>
          <a:xfrm>
            <a:off x="3814763" y="-9170834"/>
            <a:ext cx="4581524" cy="1938992"/>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endParaRPr lang="en-GB" sz="1000" dirty="0"/>
          </a:p>
          <a:p>
            <a:r>
              <a:rPr lang="en-GB" sz="1000" dirty="0"/>
              <a:t>Including by forming for the above purposes a group of medical, nursing and allied health professionals interested in the practice of occupational health/medicine.  </a:t>
            </a:r>
          </a:p>
        </p:txBody>
      </p:sp>
      <p:pic>
        <p:nvPicPr>
          <p:cNvPr id="3" name="Picture 2" descr="Text, timeline">
            <a:hlinkClick r:id="rId4"/>
            <a:extLst>
              <a:ext uri="{FF2B5EF4-FFF2-40B4-BE49-F238E27FC236}">
                <a16:creationId xmlns:a16="http://schemas.microsoft.com/office/drawing/2014/main" id="{EC768CFC-87A7-EE6C-2518-DDF45D2626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5681" y="1860257"/>
            <a:ext cx="4571305" cy="2290194"/>
          </a:xfrm>
          <a:prstGeom prst="rect">
            <a:avLst/>
          </a:prstGeom>
          <a:noFill/>
          <a:ln>
            <a:noFill/>
          </a:ln>
        </p:spPr>
      </p:pic>
      <p:sp>
        <p:nvSpPr>
          <p:cNvPr id="2" name="Rectangle 1">
            <a:extLst>
              <a:ext uri="{FF2B5EF4-FFF2-40B4-BE49-F238E27FC236}">
                <a16:creationId xmlns:a16="http://schemas.microsoft.com/office/drawing/2014/main" id="{206FEBA3-AD9A-4863-A446-926CE740B3F8}"/>
              </a:ext>
            </a:extLst>
          </p:cNvPr>
          <p:cNvSpPr/>
          <p:nvPr/>
        </p:nvSpPr>
        <p:spPr>
          <a:xfrm>
            <a:off x="1590278" y="0"/>
            <a:ext cx="8856984" cy="861774"/>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lgn="ctr">
              <a:spcBef>
                <a:spcPts val="1200"/>
              </a:spcBef>
            </a:pPr>
            <a:r>
              <a:rPr lang="en-GB" sz="2800" b="1" dirty="0">
                <a:latin typeface="Arial" panose="020B0604020202020204" pitchFamily="34" charset="0"/>
                <a:ea typeface="MS Mincho" panose="02020609040205080304" pitchFamily="49" charset="-128"/>
                <a:cs typeface="Arial" panose="020B0604020202020204" pitchFamily="34" charset="0"/>
              </a:rPr>
              <a:t>SOM Journal of Occupational Medicine</a:t>
            </a:r>
          </a:p>
        </p:txBody>
      </p:sp>
    </p:spTree>
    <p:extLst>
      <p:ext uri="{BB962C8B-B14F-4D97-AF65-F5344CB8AC3E}">
        <p14:creationId xmlns:p14="http://schemas.microsoft.com/office/powerpoint/2010/main" val="769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2483-4833-4C8C-9657-C248CCD87B93}"/>
              </a:ext>
            </a:extLst>
          </p:cNvPr>
          <p:cNvSpPr>
            <a:spLocks noGrp="1"/>
          </p:cNvSpPr>
          <p:nvPr>
            <p:ph type="title"/>
          </p:nvPr>
        </p:nvSpPr>
        <p:spPr/>
        <p:txBody>
          <a:bodyPr>
            <a:normAutofit/>
          </a:bodyPr>
          <a:lstStyle/>
          <a:p>
            <a:r>
              <a:rPr lang="en-GB" sz="2400" dirty="0">
                <a:solidFill>
                  <a:srgbClr val="003FA9"/>
                </a:solidFill>
                <a:latin typeface="Arial" panose="020B0604020202020204" pitchFamily="34" charset="0"/>
                <a:cs typeface="Arial" panose="020B0604020202020204" pitchFamily="34" charset="0"/>
              </a:rPr>
              <a:t>Key benefits of occupational health</a:t>
            </a:r>
          </a:p>
        </p:txBody>
      </p:sp>
      <p:pic>
        <p:nvPicPr>
          <p:cNvPr id="6" name="Content Placeholder 5">
            <a:extLst>
              <a:ext uri="{FF2B5EF4-FFF2-40B4-BE49-F238E27FC236}">
                <a16:creationId xmlns:a16="http://schemas.microsoft.com/office/drawing/2014/main" id="{F4AA4193-7DF9-4C44-B64D-A26AE4FD1844}"/>
              </a:ext>
            </a:extLst>
          </p:cNvPr>
          <p:cNvPicPr>
            <a:picLocks noGrp="1" noChangeAspect="1"/>
          </p:cNvPicPr>
          <p:nvPr>
            <p:ph idx="1"/>
          </p:nvPr>
        </p:nvPicPr>
        <p:blipFill>
          <a:blip r:embed="rId2"/>
          <a:stretch>
            <a:fillRect/>
          </a:stretch>
        </p:blipFill>
        <p:spPr>
          <a:xfrm>
            <a:off x="371474" y="1717969"/>
            <a:ext cx="11520488" cy="3152878"/>
          </a:xfrm>
        </p:spPr>
      </p:pic>
      <p:sp>
        <p:nvSpPr>
          <p:cNvPr id="4" name="Slide Number Placeholder 3">
            <a:extLst>
              <a:ext uri="{FF2B5EF4-FFF2-40B4-BE49-F238E27FC236}">
                <a16:creationId xmlns:a16="http://schemas.microsoft.com/office/drawing/2014/main" id="{CE36FB56-1D64-4D33-AFCE-F92E681148B4}"/>
              </a:ext>
            </a:extLst>
          </p:cNvPr>
          <p:cNvSpPr>
            <a:spLocks noGrp="1"/>
          </p:cNvSpPr>
          <p:nvPr>
            <p:ph type="sldNum" sz="quarter" idx="12"/>
          </p:nvPr>
        </p:nvSpPr>
        <p:spPr/>
        <p:txBody>
          <a:bodyPr/>
          <a:lstStyle/>
          <a:p>
            <a:fld id="{03DC2DEF-D2FE-4B45-ABA4-9F153FD1C98A}" type="slidenum">
              <a:rPr lang="en-US" smtClean="0"/>
              <a:t>5</a:t>
            </a:fld>
            <a:endParaRPr lang="en-US" dirty="0"/>
          </a:p>
        </p:txBody>
      </p:sp>
      <p:pic>
        <p:nvPicPr>
          <p:cNvPr id="5" name="Picture 4">
            <a:extLst>
              <a:ext uri="{FF2B5EF4-FFF2-40B4-BE49-F238E27FC236}">
                <a16:creationId xmlns:a16="http://schemas.microsoft.com/office/drawing/2014/main" id="{2A521586-7AAF-4D23-9076-27D733133510}"/>
              </a:ext>
            </a:extLst>
          </p:cNvPr>
          <p:cNvPicPr>
            <a:picLocks noChangeAspect="1"/>
          </p:cNvPicPr>
          <p:nvPr/>
        </p:nvPicPr>
        <p:blipFill>
          <a:blip r:embed="rId3"/>
          <a:stretch>
            <a:fillRect/>
          </a:stretch>
        </p:blipFill>
        <p:spPr>
          <a:xfrm>
            <a:off x="371474" y="5271384"/>
            <a:ext cx="2017091" cy="970597"/>
          </a:xfrm>
          <a:prstGeom prst="rect">
            <a:avLst/>
          </a:prstGeom>
        </p:spPr>
      </p:pic>
    </p:spTree>
    <p:extLst>
      <p:ext uri="{BB962C8B-B14F-4D97-AF65-F5344CB8AC3E}">
        <p14:creationId xmlns:p14="http://schemas.microsoft.com/office/powerpoint/2010/main" val="2469289187"/>
      </p:ext>
    </p:extLst>
  </p:cSld>
  <p:clrMapOvr>
    <a:masterClrMapping/>
  </p:clrMapOvr>
  <mc:AlternateContent xmlns:mc="http://schemas.openxmlformats.org/markup-compatibility/2006" xmlns:p14="http://schemas.microsoft.com/office/powerpoint/2010/main">
    <mc:Choice Requires="p14">
      <p:transition spd="slow" p14:dur="2000" advTm="33713"/>
    </mc:Choice>
    <mc:Fallback xmlns="">
      <p:transition spd="slow" advTm="3371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9B709-DBC7-4F8B-8E70-4C74C6A2DC2A}"/>
              </a:ext>
            </a:extLst>
          </p:cNvPr>
          <p:cNvSpPr>
            <a:spLocks noGrp="1"/>
          </p:cNvSpPr>
          <p:nvPr>
            <p:ph idx="1"/>
          </p:nvPr>
        </p:nvSpPr>
        <p:spPr/>
        <p:txBody>
          <a:bodyPr>
            <a:normAutofit/>
          </a:bodyPr>
          <a:lstStyle/>
          <a:p>
            <a:pPr>
              <a:buSzPct val="75000"/>
            </a:pPr>
            <a:r>
              <a:rPr lang="en-GB" sz="1800" dirty="0">
                <a:latin typeface="Arial" panose="020B0604020202020204" pitchFamily="34" charset="0"/>
                <a:cs typeface="Arial" panose="020B0604020202020204" pitchFamily="34" charset="0"/>
              </a:rPr>
              <a:t>Occupational health helps improve employee health, increase workforce productivity, and organisational performance </a:t>
            </a:r>
          </a:p>
          <a:p>
            <a:r>
              <a:rPr lang="en-GB" sz="1800" dirty="0">
                <a:latin typeface="Arial" panose="020B0604020202020204" pitchFamily="34" charset="0"/>
                <a:cs typeface="Arial" panose="020B0604020202020204" pitchFamily="34" charset="0"/>
              </a:rPr>
              <a:t>Longer working lives increase the need for access to occupational health</a:t>
            </a:r>
          </a:p>
          <a:p>
            <a:r>
              <a:rPr lang="en-GB" sz="1800" dirty="0">
                <a:latin typeface="Arial" panose="020B0604020202020204" pitchFamily="34" charset="0"/>
                <a:cs typeface="Arial" panose="020B0604020202020204" pitchFamily="34" charset="0"/>
              </a:rPr>
              <a:t>Many drivers have no access to quality occupational health services. Measures should be taken to improve access</a:t>
            </a:r>
          </a:p>
          <a:p>
            <a:pPr>
              <a:buSzPct val="75000"/>
            </a:pPr>
            <a:r>
              <a:rPr lang="en-GB" sz="1800" dirty="0">
                <a:latin typeface="Arial" panose="020B0604020202020204" pitchFamily="34" charset="0"/>
                <a:cs typeface="Arial" panose="020B0604020202020204" pitchFamily="34" charset="0"/>
              </a:rPr>
              <a:t>Sickness absence and presenteeism are significant burdens for organisations and society </a:t>
            </a:r>
          </a:p>
          <a:p>
            <a:pPr>
              <a:buSzPct val="75000"/>
            </a:pPr>
            <a:r>
              <a:rPr lang="en-GB" sz="1800" dirty="0">
                <a:latin typeface="Arial" panose="020B0604020202020204" pitchFamily="34" charset="0"/>
                <a:cs typeface="Arial" panose="020B0604020202020204" pitchFamily="34" charset="0"/>
              </a:rPr>
              <a:t>Highly effective companies commit to a culture of health </a:t>
            </a:r>
          </a:p>
          <a:p>
            <a:pPr marL="0" indent="0">
              <a:buSzPct val="75000"/>
              <a:buNone/>
            </a:pPr>
            <a:endParaRPr lang="en-GB" sz="1800" dirty="0">
              <a:solidFill>
                <a:srgbClr val="292929"/>
              </a:solidFill>
              <a:latin typeface="Arial" panose="020B0604020202020204" pitchFamily="34" charset="0"/>
              <a:cs typeface="Arial" panose="020B0604020202020204" pitchFamily="34" charset="0"/>
            </a:endParaRPr>
          </a:p>
          <a:p>
            <a:pPr marL="0" indent="0">
              <a:buSzPct val="75000"/>
              <a:buNone/>
            </a:pPr>
            <a:endParaRPr lang="en-GB"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96E087-5B71-4FA3-84A9-4758B8535CA6}"/>
              </a:ext>
            </a:extLst>
          </p:cNvPr>
          <p:cNvSpPr>
            <a:spLocks noGrp="1"/>
          </p:cNvSpPr>
          <p:nvPr>
            <p:ph type="sldNum" sz="quarter" idx="12"/>
          </p:nvPr>
        </p:nvSpPr>
        <p:spPr/>
        <p:txBody>
          <a:bodyPr/>
          <a:lstStyle/>
          <a:p>
            <a:fld id="{03DC2DEF-D2FE-4B45-ABA4-9F153FD1C98A}" type="slidenum">
              <a:rPr lang="en-US" smtClean="0"/>
              <a:t>6</a:t>
            </a:fld>
            <a:endParaRPr lang="en-US" dirty="0"/>
          </a:p>
        </p:txBody>
      </p:sp>
      <p:pic>
        <p:nvPicPr>
          <p:cNvPr id="5" name="Picture 4">
            <a:extLst>
              <a:ext uri="{FF2B5EF4-FFF2-40B4-BE49-F238E27FC236}">
                <a16:creationId xmlns:a16="http://schemas.microsoft.com/office/drawing/2014/main" id="{8EA7A297-E153-48EE-B30E-0A54DE7327F2}"/>
              </a:ext>
            </a:extLst>
          </p:cNvPr>
          <p:cNvPicPr>
            <a:picLocks noChangeAspect="1"/>
          </p:cNvPicPr>
          <p:nvPr/>
        </p:nvPicPr>
        <p:blipFill>
          <a:blip r:embed="rId2"/>
          <a:stretch>
            <a:fillRect/>
          </a:stretch>
        </p:blipFill>
        <p:spPr>
          <a:xfrm>
            <a:off x="371474" y="5624512"/>
            <a:ext cx="2017091" cy="970597"/>
          </a:xfrm>
          <a:prstGeom prst="rect">
            <a:avLst/>
          </a:prstGeom>
        </p:spPr>
      </p:pic>
      <p:sp>
        <p:nvSpPr>
          <p:cNvPr id="9" name="Title 1">
            <a:extLst>
              <a:ext uri="{FF2B5EF4-FFF2-40B4-BE49-F238E27FC236}">
                <a16:creationId xmlns:a16="http://schemas.microsoft.com/office/drawing/2014/main" id="{C2A71A93-1DE4-4C5C-DCA6-BB8F801C4357}"/>
              </a:ext>
            </a:extLst>
          </p:cNvPr>
          <p:cNvSpPr>
            <a:spLocks noGrp="1"/>
          </p:cNvSpPr>
          <p:nvPr>
            <p:ph type="title"/>
          </p:nvPr>
        </p:nvSpPr>
        <p:spPr>
          <a:xfrm>
            <a:off x="754380" y="585216"/>
            <a:ext cx="9798970" cy="748634"/>
          </a:xfrm>
        </p:spPr>
        <p:txBody>
          <a:bodyPr>
            <a:normAutofit fontScale="90000"/>
          </a:bodyPr>
          <a:lstStyle/>
          <a:p>
            <a:pPr algn="ctr"/>
            <a:r>
              <a:rPr lang="en-GB" sz="2700" dirty="0">
                <a:latin typeface="Arial" panose="020B0604020202020204" pitchFamily="34" charset="0"/>
                <a:cs typeface="Arial" panose="020B0604020202020204" pitchFamily="34" charset="0"/>
              </a:rPr>
              <a:t>Occupational Health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239430"/>
      </p:ext>
    </p:extLst>
  </p:cSld>
  <p:clrMapOvr>
    <a:masterClrMapping/>
  </p:clrMapOvr>
  <mc:AlternateContent xmlns:mc="http://schemas.openxmlformats.org/markup-compatibility/2006" xmlns:p14="http://schemas.microsoft.com/office/powerpoint/2010/main">
    <mc:Choice Requires="p14">
      <p:transition spd="slow" p14:dur="2000" advTm="35644"/>
    </mc:Choice>
    <mc:Fallback xmlns="">
      <p:transition spd="slow" advTm="356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C4DE-9FFE-2A14-E483-93E09D5175F3}"/>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6D40118C-0172-4577-9394-23CFE7A8E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306" y="5748497"/>
            <a:ext cx="9144000" cy="1080336"/>
          </a:xfrm>
          <a:prstGeom prst="rect">
            <a:avLst/>
          </a:prstGeom>
        </p:spPr>
      </p:pic>
      <p:sp>
        <p:nvSpPr>
          <p:cNvPr id="9" name="Title 1">
            <a:extLst>
              <a:ext uri="{FF2B5EF4-FFF2-40B4-BE49-F238E27FC236}">
                <a16:creationId xmlns:a16="http://schemas.microsoft.com/office/drawing/2014/main" id="{D6ED1635-2F3D-3F27-FF1D-7DB068E65C28}"/>
              </a:ext>
            </a:extLst>
          </p:cNvPr>
          <p:cNvSpPr txBox="1">
            <a:spLocks/>
          </p:cNvSpPr>
          <p:nvPr/>
        </p:nvSpPr>
        <p:spPr>
          <a:xfrm>
            <a:off x="2484982" y="1052737"/>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B50AF45E-0D4E-A1C8-AA1F-759C8E3B3381}"/>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5BF6A0A4-4F6E-2CEB-E35B-EF7E7C53B5AD}"/>
              </a:ext>
            </a:extLst>
          </p:cNvPr>
          <p:cNvSpPr txBox="1">
            <a:spLocks/>
          </p:cNvSpPr>
          <p:nvPr/>
        </p:nvSpPr>
        <p:spPr>
          <a:xfrm>
            <a:off x="2484982" y="2348881"/>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8BB96DB3-7577-021B-9845-351A2EEC18E4}"/>
              </a:ext>
            </a:extLst>
          </p:cNvPr>
          <p:cNvSpPr txBox="1"/>
          <p:nvPr/>
        </p:nvSpPr>
        <p:spPr>
          <a:xfrm>
            <a:off x="3814763" y="-9170834"/>
            <a:ext cx="4581524" cy="1938992"/>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endParaRPr lang="en-GB" sz="1000" dirty="0"/>
          </a:p>
          <a:p>
            <a:r>
              <a:rPr lang="en-GB" sz="1000" dirty="0"/>
              <a:t>Including by forming for the above purposes a group of medical, nursing and allied health professionals interested in the practice of occupational health/medicine.  </a:t>
            </a:r>
          </a:p>
        </p:txBody>
      </p:sp>
      <p:sp>
        <p:nvSpPr>
          <p:cNvPr id="11" name="TextBox 10">
            <a:extLst>
              <a:ext uri="{FF2B5EF4-FFF2-40B4-BE49-F238E27FC236}">
                <a16:creationId xmlns:a16="http://schemas.microsoft.com/office/drawing/2014/main" id="{488EEE5A-7603-CFE5-8D99-5D533D9A677A}"/>
              </a:ext>
            </a:extLst>
          </p:cNvPr>
          <p:cNvSpPr txBox="1"/>
          <p:nvPr/>
        </p:nvSpPr>
        <p:spPr>
          <a:xfrm>
            <a:off x="1048624" y="1325438"/>
            <a:ext cx="9144000" cy="2585323"/>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The business case for occupational health should reflect the three key factors that motivate employers to provide access to occupational health services: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Legal – to comply with health and safety laws and regulations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Moral – it is the right / ethical / socially responsible thing to do</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Financial – to reduce costs or add value to the business Occupational health professional</a:t>
            </a:r>
          </a:p>
        </p:txBody>
      </p:sp>
    </p:spTree>
    <p:extLst>
      <p:ext uri="{BB962C8B-B14F-4D97-AF65-F5344CB8AC3E}">
        <p14:creationId xmlns:p14="http://schemas.microsoft.com/office/powerpoint/2010/main" val="413427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6832E-B615-678F-EA68-EAB8A99E1D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7E65F-8C1D-BE64-CEEC-6B0CEDEB00E3}"/>
              </a:ext>
            </a:extLst>
          </p:cNvPr>
          <p:cNvSpPr>
            <a:spLocks noGrp="1"/>
          </p:cNvSpPr>
          <p:nvPr>
            <p:ph idx="1"/>
          </p:nvPr>
        </p:nvSpPr>
        <p:spPr/>
        <p:txBody>
          <a:bodyPr>
            <a:normAutofit/>
          </a:bodyPr>
          <a:lstStyle/>
          <a:p>
            <a:r>
              <a:rPr lang="en-GB" sz="1600" dirty="0">
                <a:effectLst/>
                <a:latin typeface="Arial" panose="020B0604020202020204" pitchFamily="34" charset="0"/>
                <a:ea typeface="Cambria" panose="02040503050406030204" pitchFamily="18" charset="0"/>
                <a:cs typeface="Arial" panose="020B0604020202020204" pitchFamily="34" charset="0"/>
              </a:rPr>
              <a:t>The health of drivers is often ignored as a key reason why accidents occur. </a:t>
            </a:r>
          </a:p>
          <a:p>
            <a:r>
              <a:rPr lang="en-GB" sz="1600" dirty="0">
                <a:effectLst/>
                <a:latin typeface="Arial" panose="020B0604020202020204" pitchFamily="34" charset="0"/>
                <a:ea typeface="Cambria" panose="02040503050406030204" pitchFamily="18" charset="0"/>
                <a:cs typeface="Arial" panose="020B0604020202020204" pitchFamily="34" charset="0"/>
              </a:rPr>
              <a:t>Drivers are sedentary, spend many hours away from their families, and have poor access to decent food, rest, opportunities to exercise and access to a GP. </a:t>
            </a:r>
          </a:p>
          <a:p>
            <a:r>
              <a:rPr lang="en-GB" sz="1600" dirty="0">
                <a:effectLst/>
                <a:latin typeface="Arial" panose="020B0604020202020204" pitchFamily="34" charset="0"/>
                <a:ea typeface="Cambria" panose="02040503050406030204" pitchFamily="18" charset="0"/>
                <a:cs typeface="Arial" panose="020B0604020202020204" pitchFamily="34" charset="0"/>
              </a:rPr>
              <a:t> Employers of drivers should implement an effective Occupational Health contract, providing pre-emptive support and monitoring of drivers, with targeted interventions to support improved mental and physical health.</a:t>
            </a:r>
          </a:p>
          <a:p>
            <a:r>
              <a:rPr lang="en-GB" sz="1600" dirty="0">
                <a:effectLst/>
                <a:latin typeface="Arial" panose="020B0604020202020204" pitchFamily="34" charset="0"/>
                <a:ea typeface="Cambria" panose="02040503050406030204" pitchFamily="18" charset="0"/>
                <a:cs typeface="Arial" panose="020B0604020202020204" pitchFamily="34" charset="0"/>
              </a:rPr>
              <a:t> Role of an organisation - paired with managers and leaders changing their corporate health culture this can help reduce sickness absence, presenteeism and accidents. </a:t>
            </a:r>
          </a:p>
          <a:p>
            <a:r>
              <a:rPr lang="en-GB" sz="1600" dirty="0">
                <a:effectLst/>
                <a:latin typeface="Arial" panose="020B0604020202020204" pitchFamily="34" charset="0"/>
                <a:ea typeface="Cambria" panose="02040503050406030204" pitchFamily="18" charset="0"/>
                <a:cs typeface="Arial" panose="020B0604020202020204" pitchFamily="34" charset="0"/>
              </a:rPr>
              <a:t> OH can support better sleep and managing Obstructive Sleep Apnoea, the cause of 20% of fatal accidents in the HGV industry. </a:t>
            </a:r>
          </a:p>
          <a:p>
            <a:pPr marL="0" indent="0">
              <a:buSzPct val="75000"/>
              <a:buNone/>
            </a:pPr>
            <a:endParaRPr lang="en-GB" sz="1800" dirty="0">
              <a:latin typeface="Arial" panose="020B0604020202020204" pitchFamily="34" charset="0"/>
              <a:cs typeface="Arial" panose="020B0604020202020204" pitchFamily="34" charset="0"/>
            </a:endParaRPr>
          </a:p>
          <a:p>
            <a:pPr marL="0" indent="0">
              <a:buSzPct val="75000"/>
              <a:buNone/>
            </a:pPr>
            <a:endParaRPr lang="en-GB"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629420-0D54-BCFE-5FB4-AA25B08D8410}"/>
              </a:ext>
            </a:extLst>
          </p:cNvPr>
          <p:cNvSpPr>
            <a:spLocks noGrp="1"/>
          </p:cNvSpPr>
          <p:nvPr>
            <p:ph type="sldNum" sz="quarter" idx="12"/>
          </p:nvPr>
        </p:nvSpPr>
        <p:spPr/>
        <p:txBody>
          <a:bodyPr/>
          <a:lstStyle/>
          <a:p>
            <a:fld id="{03DC2DEF-D2FE-4B45-ABA4-9F153FD1C98A}" type="slidenum">
              <a:rPr lang="en-US" smtClean="0"/>
              <a:t>8</a:t>
            </a:fld>
            <a:endParaRPr lang="en-US" dirty="0"/>
          </a:p>
        </p:txBody>
      </p:sp>
      <p:pic>
        <p:nvPicPr>
          <p:cNvPr id="5" name="Picture 4">
            <a:extLst>
              <a:ext uri="{FF2B5EF4-FFF2-40B4-BE49-F238E27FC236}">
                <a16:creationId xmlns:a16="http://schemas.microsoft.com/office/drawing/2014/main" id="{3C8B7381-00CB-C8B2-17D0-2F80685DD06F}"/>
              </a:ext>
            </a:extLst>
          </p:cNvPr>
          <p:cNvPicPr>
            <a:picLocks noChangeAspect="1"/>
          </p:cNvPicPr>
          <p:nvPr/>
        </p:nvPicPr>
        <p:blipFill>
          <a:blip r:embed="rId2"/>
          <a:stretch>
            <a:fillRect/>
          </a:stretch>
        </p:blipFill>
        <p:spPr>
          <a:xfrm>
            <a:off x="371474" y="5624512"/>
            <a:ext cx="2017091" cy="970597"/>
          </a:xfrm>
          <a:prstGeom prst="rect">
            <a:avLst/>
          </a:prstGeom>
        </p:spPr>
      </p:pic>
      <p:sp>
        <p:nvSpPr>
          <p:cNvPr id="2" name="Title 1">
            <a:extLst>
              <a:ext uri="{FF2B5EF4-FFF2-40B4-BE49-F238E27FC236}">
                <a16:creationId xmlns:a16="http://schemas.microsoft.com/office/drawing/2014/main" id="{80EC1EED-EDA1-542B-68E6-2DBCDF90BEA2}"/>
              </a:ext>
            </a:extLst>
          </p:cNvPr>
          <p:cNvSpPr>
            <a:spLocks noGrp="1"/>
          </p:cNvSpPr>
          <p:nvPr>
            <p:ph type="title"/>
          </p:nvPr>
        </p:nvSpPr>
        <p:spPr>
          <a:xfrm>
            <a:off x="754380" y="585216"/>
            <a:ext cx="9798970" cy="748634"/>
          </a:xfrm>
        </p:spPr>
        <p:txBody>
          <a:bodyPr>
            <a:normAutofit fontScale="90000"/>
          </a:bodyPr>
          <a:lstStyle/>
          <a:p>
            <a:pPr algn="ctr"/>
            <a:r>
              <a:rPr lang="en-GB" sz="2700" dirty="0">
                <a:latin typeface="Arial" panose="020B0604020202020204" pitchFamily="34" charset="0"/>
                <a:cs typeface="Arial" panose="020B0604020202020204" pitchFamily="34" charset="0"/>
              </a:rPr>
              <a:t>WORK, HEALTH, WELLBEING AND DRIVERS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126326"/>
      </p:ext>
    </p:extLst>
  </p:cSld>
  <p:clrMapOvr>
    <a:masterClrMapping/>
  </p:clrMapOvr>
  <mc:AlternateContent xmlns:mc="http://schemas.openxmlformats.org/markup-compatibility/2006" xmlns:p14="http://schemas.microsoft.com/office/powerpoint/2010/main">
    <mc:Choice Requires="p14">
      <p:transition spd="slow" p14:dur="2000" advTm="35644"/>
    </mc:Choice>
    <mc:Fallback xmlns="">
      <p:transition spd="slow" advTm="3564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1D24-7E58-A0E4-E615-B5202E8586F3}"/>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69490FC2-A5D5-E38E-4CA0-763BC0FF2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306" y="5748497"/>
            <a:ext cx="9144000" cy="1080336"/>
          </a:xfrm>
          <a:prstGeom prst="rect">
            <a:avLst/>
          </a:prstGeom>
        </p:spPr>
      </p:pic>
      <p:sp>
        <p:nvSpPr>
          <p:cNvPr id="9" name="Title 1">
            <a:extLst>
              <a:ext uri="{FF2B5EF4-FFF2-40B4-BE49-F238E27FC236}">
                <a16:creationId xmlns:a16="http://schemas.microsoft.com/office/drawing/2014/main" id="{F6777A69-3ADE-AD2E-BBA1-95DD738A9688}"/>
              </a:ext>
            </a:extLst>
          </p:cNvPr>
          <p:cNvSpPr txBox="1">
            <a:spLocks/>
          </p:cNvSpPr>
          <p:nvPr/>
        </p:nvSpPr>
        <p:spPr>
          <a:xfrm>
            <a:off x="2484982" y="1052737"/>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5F7594F0-F20E-89DD-22FC-A813766ADC49}"/>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F67B9B8D-CE4F-7B01-3EE2-0002CD4B2B02}"/>
              </a:ext>
            </a:extLst>
          </p:cNvPr>
          <p:cNvSpPr txBox="1">
            <a:spLocks/>
          </p:cNvSpPr>
          <p:nvPr/>
        </p:nvSpPr>
        <p:spPr>
          <a:xfrm>
            <a:off x="2484982" y="2348881"/>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31B24791-389B-5059-59CC-90A678887074}"/>
              </a:ext>
            </a:extLst>
          </p:cNvPr>
          <p:cNvSpPr txBox="1"/>
          <p:nvPr/>
        </p:nvSpPr>
        <p:spPr>
          <a:xfrm>
            <a:off x="3814763" y="-9170834"/>
            <a:ext cx="4581524" cy="1938992"/>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endParaRPr lang="en-GB" sz="1000" dirty="0"/>
          </a:p>
          <a:p>
            <a:r>
              <a:rPr lang="en-GB" sz="1000" dirty="0"/>
              <a:t>Including by forming for the above purposes a group of medical, nursing and allied health professionals interested in the practice of occupational health/medicine.  </a:t>
            </a:r>
          </a:p>
        </p:txBody>
      </p:sp>
      <p:sp>
        <p:nvSpPr>
          <p:cNvPr id="15" name="Rectangle 14">
            <a:extLst>
              <a:ext uri="{FF2B5EF4-FFF2-40B4-BE49-F238E27FC236}">
                <a16:creationId xmlns:a16="http://schemas.microsoft.com/office/drawing/2014/main" id="{1DCE946E-EDA6-E5D4-E2B7-88803391CD67}"/>
              </a:ext>
            </a:extLst>
          </p:cNvPr>
          <p:cNvSpPr/>
          <p:nvPr/>
        </p:nvSpPr>
        <p:spPr>
          <a:xfrm>
            <a:off x="1590278" y="1"/>
            <a:ext cx="8856984" cy="615553"/>
          </a:xfrm>
          <a:prstGeom prst="rect">
            <a:avLst/>
          </a:prstGeom>
        </p:spPr>
        <p:txBody>
          <a:bodyPr wrap="square">
            <a:spAutoFit/>
          </a:bodyPr>
          <a:lstStyle/>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Bef>
                <a:spcPts val="1200"/>
              </a:spcBef>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6" name="TextBox 15">
            <a:extLst>
              <a:ext uri="{FF2B5EF4-FFF2-40B4-BE49-F238E27FC236}">
                <a16:creationId xmlns:a16="http://schemas.microsoft.com/office/drawing/2014/main" id="{513D9577-A865-F0FD-59D0-CCC79DC85FA3}"/>
              </a:ext>
            </a:extLst>
          </p:cNvPr>
          <p:cNvSpPr txBox="1"/>
          <p:nvPr/>
        </p:nvSpPr>
        <p:spPr>
          <a:xfrm>
            <a:off x="1832137" y="456054"/>
            <a:ext cx="8527726" cy="1107996"/>
          </a:xfrm>
          <a:prstGeom prst="rect">
            <a:avLst/>
          </a:prstGeom>
          <a:noFill/>
        </p:spPr>
        <p:txBody>
          <a:bodyPr wrap="square">
            <a:spAutoFit/>
          </a:bodyPr>
          <a:lstStyle/>
          <a:p>
            <a:pPr algn="ctr"/>
            <a:r>
              <a:rPr lang="en-GB" sz="2400" b="1" dirty="0">
                <a:latin typeface="Arial" panose="020B0604020202020204" pitchFamily="34" charset="0"/>
                <a:ea typeface="Calibri" panose="020F0502020204030204" pitchFamily="34" charset="0"/>
              </a:rPr>
              <a:t>Society of Occupational Medicine / </a:t>
            </a:r>
          </a:p>
          <a:p>
            <a:pPr algn="ctr"/>
            <a:r>
              <a:rPr lang="en-GB" sz="2400" b="1" dirty="0">
                <a:latin typeface="Arial" panose="020B0604020202020204" pitchFamily="34" charset="0"/>
                <a:ea typeface="Calibri" panose="020F0502020204030204" pitchFamily="34" charset="0"/>
              </a:rPr>
              <a:t>National Highways report </a:t>
            </a:r>
          </a:p>
          <a:p>
            <a:r>
              <a:rPr lang="en-GB" dirty="0">
                <a:latin typeface="Arial" panose="020B0604020202020204" pitchFamily="34" charset="0"/>
                <a:ea typeface="Calibri" panose="020F0502020204030204" pitchFamily="34" charset="0"/>
              </a:rPr>
              <a:t> </a:t>
            </a:r>
            <a:endParaRPr lang="en-GB" sz="2400" dirty="0">
              <a:solidFill>
                <a:srgbClr val="040C28"/>
              </a:solidFill>
            </a:endParaRPr>
          </a:p>
        </p:txBody>
      </p:sp>
      <p:sp>
        <p:nvSpPr>
          <p:cNvPr id="2" name="Rectangle 2">
            <a:extLst>
              <a:ext uri="{FF2B5EF4-FFF2-40B4-BE49-F238E27FC236}">
                <a16:creationId xmlns:a16="http://schemas.microsoft.com/office/drawing/2014/main" id="{07CEE3D1-C6D6-5942-0D94-06AA78CF5424}"/>
              </a:ext>
            </a:extLst>
          </p:cNvPr>
          <p:cNvSpPr>
            <a:spLocks noChangeArrowheads="1"/>
          </p:cNvSpPr>
          <p:nvPr/>
        </p:nvSpPr>
        <p:spPr bwMode="auto">
          <a:xfrm>
            <a:off x="1645034" y="3703290"/>
            <a:ext cx="8769585"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alt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p>
          <a:p>
            <a:pPr eaLnBrk="0" fontAlgn="base" hangingPunct="0">
              <a:spcBef>
                <a:spcPct val="0"/>
              </a:spcBef>
              <a:spcAft>
                <a:spcPct val="0"/>
              </a:spcAft>
              <a:buFontTx/>
              <a:buChar char="•"/>
            </a:pPr>
            <a:endParaRPr lang="en-GB" altLang="en-US" sz="1600" dirty="0">
              <a:solidFill>
                <a:srgbClr val="0070C0"/>
              </a:solidFill>
              <a:ea typeface="Calibri" panose="020F0502020204030204" pitchFamily="34" charset="0"/>
            </a:endParaRPr>
          </a:p>
          <a:p>
            <a:pPr eaLnBrk="0" fontAlgn="base" hangingPunct="0">
              <a:spcBef>
                <a:spcPct val="0"/>
              </a:spcBef>
              <a:spcAft>
                <a:spcPct val="0"/>
              </a:spcAft>
            </a:pPr>
            <a:r>
              <a:rPr lang="en-GB" altLang="en-US" sz="700" dirty="0">
                <a:solidFill>
                  <a:srgbClr val="0070C0"/>
                </a:solidFill>
                <a:latin typeface="Arial" panose="020B0604020202020204" pitchFamily="34" charset="0"/>
                <a:ea typeface="Calibri" panose="020F0502020204030204" pitchFamily="34" charset="0"/>
                <a:cs typeface="Arial" panose="020B0604020202020204" pitchFamily="34" charset="0"/>
              </a:rPr>
              <a:t> </a:t>
            </a:r>
            <a:endParaRPr lang="en-GB" altLang="en-US" sz="600" dirty="0"/>
          </a:p>
        </p:txBody>
      </p:sp>
      <p:sp>
        <p:nvSpPr>
          <p:cNvPr id="4" name="TextBox 3">
            <a:extLst>
              <a:ext uri="{FF2B5EF4-FFF2-40B4-BE49-F238E27FC236}">
                <a16:creationId xmlns:a16="http://schemas.microsoft.com/office/drawing/2014/main" id="{FBC5C30B-3BFC-95FC-7EA7-EC5044043F32}"/>
              </a:ext>
            </a:extLst>
          </p:cNvPr>
          <p:cNvSpPr txBox="1"/>
          <p:nvPr/>
        </p:nvSpPr>
        <p:spPr>
          <a:xfrm>
            <a:off x="1333851" y="1398588"/>
            <a:ext cx="8917496" cy="3580467"/>
          </a:xfrm>
          <a:prstGeom prst="rect">
            <a:avLst/>
          </a:prstGeom>
          <a:noFill/>
        </p:spPr>
        <p:txBody>
          <a:bodyPr wrap="square">
            <a:spAutoFit/>
          </a:bodyPr>
          <a:lstStyle/>
          <a:p>
            <a:endParaRPr lang="en-GB" sz="4000" b="1" dirty="0">
              <a:effectLst/>
              <a:latin typeface="Calibri" panose="020F0502020204030204" pitchFamily="34" charset="0"/>
              <a:ea typeface="Cambria" panose="02040503050406030204" pitchFamily="18" charset="0"/>
            </a:endParaRPr>
          </a:p>
          <a:p>
            <a:r>
              <a:rPr lang="en-GB" sz="1800" b="0" dirty="0">
                <a:effectLst/>
                <a:latin typeface="Arial" panose="020B0604020202020204" pitchFamily="34" charset="0"/>
                <a:ea typeface="Times New Roman" panose="02020603050405020304" pitchFamily="18" charset="0"/>
              </a:rPr>
              <a:t>SOM is working with National Highways on their Driver Health Development plans to support improved health and reduction in accidents through the</a:t>
            </a:r>
            <a:r>
              <a:rPr lang="en-GB" sz="1800" b="1" dirty="0">
                <a:effectLst/>
                <a:latin typeface="Arial" panose="020B0604020202020204" pitchFamily="34" charset="0"/>
                <a:ea typeface="Cambria" panose="02040503050406030204" pitchFamily="18" charset="0"/>
              </a:rPr>
              <a:t> </a:t>
            </a:r>
            <a:r>
              <a:rPr lang="en-GB" sz="1800" b="0" dirty="0">
                <a:effectLst/>
                <a:latin typeface="Arial" panose="020B0604020202020204" pitchFamily="34" charset="0"/>
                <a:ea typeface="Cambria" panose="02040503050406030204" pitchFamily="18" charset="0"/>
              </a:rPr>
              <a:t>delivery of advice on the management of driver roadworthiness for occupational health professionals</a:t>
            </a:r>
            <a:r>
              <a:rPr lang="en-GB" sz="1800" b="1" dirty="0">
                <a:effectLst/>
                <a:latin typeface="Arial" panose="020B0604020202020204" pitchFamily="34" charset="0"/>
                <a:ea typeface="Cambria" panose="02040503050406030204" pitchFamily="18" charset="0"/>
              </a:rPr>
              <a:t>.</a:t>
            </a:r>
            <a:endParaRPr lang="en-GB" sz="4000" b="1" dirty="0">
              <a:effectLst/>
              <a:latin typeface="Calibri" panose="020F0502020204030204" pitchFamily="34" charset="0"/>
              <a:ea typeface="Cambria" panose="02040503050406030204" pitchFamily="18" charset="0"/>
            </a:endParaRPr>
          </a:p>
          <a:p>
            <a:endParaRPr lang="en-GB" sz="1800" b="1" dirty="0">
              <a:effectLst/>
              <a:latin typeface="Arial" panose="020B0604020202020204" pitchFamily="34"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Aim - </a:t>
            </a:r>
            <a:r>
              <a:rPr lang="en-GB" sz="1800" b="0" dirty="0">
                <a:effectLst/>
                <a:latin typeface="Arial" panose="020B0604020202020204" pitchFamily="34" charset="0"/>
                <a:ea typeface="Times New Roman" panose="02020603050405020304" pitchFamily="18" charset="0"/>
              </a:rPr>
              <a:t>Provide workplace health professionals and employers of drivers with the right information and expertise they need to support them with driver health. </a:t>
            </a:r>
            <a:r>
              <a:rPr lang="en-GB" sz="1800" b="0" dirty="0">
                <a:effectLst/>
                <a:latin typeface="Arial" panose="020B0604020202020204" pitchFamily="34" charset="0"/>
                <a:ea typeface="Cambria" panose="02040503050406030204" pitchFamily="18" charset="0"/>
              </a:rPr>
              <a:t>SOM will engaging the occupational health (OH) community, </a:t>
            </a:r>
            <a:r>
              <a:rPr lang="en-GB" dirty="0">
                <a:latin typeface="Arial" panose="020B0604020202020204" pitchFamily="34" charset="0"/>
                <a:ea typeface="Cambria" panose="02040503050406030204" pitchFamily="18" charset="0"/>
              </a:rPr>
              <a:t>to </a:t>
            </a:r>
            <a:r>
              <a:rPr lang="en-GB" sz="1800" b="0" dirty="0">
                <a:effectLst/>
                <a:latin typeface="Arial" panose="020B0604020202020204" pitchFamily="34" charset="0"/>
                <a:ea typeface="Cambria" panose="02040503050406030204" pitchFamily="18" charset="0"/>
              </a:rPr>
              <a:t>help establish effective solutions and also advise National Highways for:</a:t>
            </a:r>
            <a:endParaRPr lang="en-GB" sz="4000" b="1" dirty="0">
              <a:effectLst/>
              <a:latin typeface="Calibri" panose="020F0502020204030204" pitchFamily="34" charset="0"/>
              <a:ea typeface="Cambria" panose="02040503050406030204" pitchFamily="18" charset="0"/>
            </a:endParaRPr>
          </a:p>
          <a:p>
            <a:pPr marL="342900" lvl="0" indent="-342900">
              <a:spcAft>
                <a:spcPts val="8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What employees and employers need to consider</a:t>
            </a:r>
            <a:endParaRPr lang="en-GB" sz="1800" dirty="0">
              <a:effectLst/>
              <a:latin typeface="Calibri" panose="020F0502020204030204" pitchFamily="34" charset="0"/>
              <a:ea typeface="Cambria" panose="020405030504060302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upskilling of OH professionals </a:t>
            </a:r>
            <a:endParaRPr lang="en-GB" sz="1800" dirty="0">
              <a:effectLst/>
              <a:latin typeface="Calibri" panose="020F0502020204030204" pitchFamily="34" charset="0"/>
              <a:ea typeface="Cambria" panose="02040503050406030204" pitchFamily="18" charset="0"/>
            </a:endParaRPr>
          </a:p>
        </p:txBody>
      </p:sp>
    </p:spTree>
    <p:extLst>
      <p:ext uri="{BB962C8B-B14F-4D97-AF65-F5344CB8AC3E}">
        <p14:creationId xmlns:p14="http://schemas.microsoft.com/office/powerpoint/2010/main" val="268445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264c496-0664-4b54-8df4-3b117b590375" xsi:nil="true"/>
    <lcf76f155ced4ddcb4097134ff3c332f xmlns="335c901d-810a-4c6d-8796-ea22b69c0aa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E9113275DF9C4586FC2234086FF017" ma:contentTypeVersion="16" ma:contentTypeDescription="Create a new document." ma:contentTypeScope="" ma:versionID="77612d85db320519947616955b5e1655">
  <xsd:schema xmlns:xsd="http://www.w3.org/2001/XMLSchema" xmlns:xs="http://www.w3.org/2001/XMLSchema" xmlns:p="http://schemas.microsoft.com/office/2006/metadata/properties" xmlns:ns2="335c901d-810a-4c6d-8796-ea22b69c0aa0" xmlns:ns3="8264c496-0664-4b54-8df4-3b117b590375" targetNamespace="http://schemas.microsoft.com/office/2006/metadata/properties" ma:root="true" ma:fieldsID="6759c07a66c703a3ab9d71a389204c2d" ns2:_="" ns3:_="">
    <xsd:import namespace="335c901d-810a-4c6d-8796-ea22b69c0aa0"/>
    <xsd:import namespace="8264c496-0664-4b54-8df4-3b117b5903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c901d-810a-4c6d-8796-ea22b69c0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75e3427-301a-4ba4-9bf2-3dde41469f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4c496-0664-4b54-8df4-3b117b59037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83383e7-5cae-4847-8a50-f43db77576e7}" ma:internalName="TaxCatchAll" ma:showField="CatchAllData" ma:web="8264c496-0664-4b54-8df4-3b117b5903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6D5FF2-B8C0-42BD-BBA8-C3A834DDEEB7}">
  <ds:schemaRefs>
    <ds:schemaRef ds:uri="http://schemas.microsoft.com/sharepoint/v3/contenttype/forms"/>
  </ds:schemaRefs>
</ds:datastoreItem>
</file>

<file path=customXml/itemProps2.xml><?xml version="1.0" encoding="utf-8"?>
<ds:datastoreItem xmlns:ds="http://schemas.openxmlformats.org/officeDocument/2006/customXml" ds:itemID="{8D4AFC80-B60E-4659-81F9-0AC592E72369}">
  <ds:schemaRefs>
    <ds:schemaRef ds:uri="http://schemas.microsoft.com/office/2006/metadata/properties"/>
    <ds:schemaRef ds:uri="http://schemas.microsoft.com/office/infopath/2007/PartnerControls"/>
    <ds:schemaRef ds:uri="8264c496-0664-4b54-8df4-3b117b590375"/>
    <ds:schemaRef ds:uri="335c901d-810a-4c6d-8796-ea22b69c0aa0"/>
  </ds:schemaRefs>
</ds:datastoreItem>
</file>

<file path=customXml/itemProps3.xml><?xml version="1.0" encoding="utf-8"?>
<ds:datastoreItem xmlns:ds="http://schemas.openxmlformats.org/officeDocument/2006/customXml" ds:itemID="{0ADE5C5F-B96B-43C5-880C-DE71D91A7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5c901d-810a-4c6d-8796-ea22b69c0aa0"/>
    <ds:schemaRef ds:uri="8264c496-0664-4b54-8df4-3b117b590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bold block presentation</Template>
  <TotalTime>2129</TotalTime>
  <Words>3605</Words>
  <Application>Microsoft Office PowerPoint</Application>
  <PresentationFormat>Widescreen</PresentationFormat>
  <Paragraphs>237</Paragraphs>
  <Slides>21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heading</vt:lpstr>
      <vt:lpstr>Calibri Light</vt:lpstr>
      <vt:lpstr>Cambria</vt:lpstr>
      <vt:lpstr>Symbol</vt:lpstr>
      <vt:lpstr>Wingdings</vt:lpstr>
      <vt:lpstr>Office Theme</vt:lpstr>
      <vt:lpstr>PowerPoint Presentation</vt:lpstr>
      <vt:lpstr>PowerPoint Presentation</vt:lpstr>
      <vt:lpstr>PowerPoint Presentation</vt:lpstr>
      <vt:lpstr>PowerPoint Presentation</vt:lpstr>
      <vt:lpstr>Key benefits of occupational health</vt:lpstr>
      <vt:lpstr>Occupational Health  </vt:lpstr>
      <vt:lpstr>PowerPoint Presentation</vt:lpstr>
      <vt:lpstr>WORK, HEALTH, WELLBEING AND DRIVERS </vt:lpstr>
      <vt:lpstr>PowerPoint Presentation</vt:lpstr>
      <vt:lpstr>What is the employer’s responsibility?</vt:lpstr>
      <vt:lpstr>PowerPoint Presentation</vt:lpstr>
      <vt:lpstr> OCCUPATIONAL HEALTH: THE LEGAL IMPERATIVE</vt:lpstr>
      <vt:lpstr> OCCUPATIONAL HEALTH: THE MORAL IMPERATIVE</vt:lpstr>
      <vt:lpstr> OCCUPATIONAL HEALTH: THE FINANCIAL IMPERATIVE</vt:lpstr>
      <vt:lpstr>A systematic approach</vt:lpstr>
      <vt:lpstr>Primary (Prevention) Interventions</vt:lpstr>
      <vt:lpstr>Secondary (support) Interventions</vt:lpstr>
      <vt:lpstr>Tertiary (Restoration) Interventions</vt:lpstr>
      <vt:lpstr>New Intervention effectiveness </vt:lpstr>
      <vt:lpstr>Key take away points</vt:lpstr>
      <vt:lpstr> Join the SOM as a member at www.som.org.uk  Questions? Nick.pahl@som.org.uk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health: the value proposition</dc:title>
  <dc:creator>paul nicholson</dc:creator>
  <cp:lastModifiedBy>Mark Cartwright</cp:lastModifiedBy>
  <cp:revision>53</cp:revision>
  <dcterms:created xsi:type="dcterms:W3CDTF">2022-03-08T07:29:26Z</dcterms:created>
  <dcterms:modified xsi:type="dcterms:W3CDTF">2024-04-05T11:13:30Z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0x010100AEE9113275DF9C4586FC2234086FF017</vt:lpwstr>
  </property>
  <property fmtid="{D5CDD505-2E9C-101B-9397-08002B2CF9AE}" pid="3" name="MediaServiceImageTags">
    <vt:lpwstr/>
  </property>
</Properties>
</file>