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336" r:id="rId2"/>
    <p:sldId id="337" r:id="rId3"/>
    <p:sldId id="339" r:id="rId4"/>
    <p:sldId id="338" r:id="rId5"/>
    <p:sldId id="344" r:id="rId6"/>
    <p:sldId id="340" r:id="rId7"/>
    <p:sldId id="341" r:id="rId8"/>
    <p:sldId id="342" r:id="rId9"/>
    <p:sldId id="343" r:id="rId10"/>
    <p:sldId id="345" r:id="rId11"/>
    <p:sldId id="346" r:id="rId12"/>
    <p:sldId id="347" r:id="rId13"/>
    <p:sldId id="348" r:id="rId14"/>
    <p:sldId id="350" r:id="rId15"/>
    <p:sldId id="349" r:id="rId16"/>
    <p:sldId id="21474767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18D428-240E-599B-396C-3355249B7AA1}" name="Matt Staton" initials="MS" userId="S::Matt.Staton@nationalhighways.co.uk::7446e09f-9674-4dae-98e6-bbfc99620198" providerId="AD"/>
  <p188:author id="{47674945-67CA-D488-5E12-9F07B2EA3993}" name="Karthikeyan Ekambaram" initials="KE" userId="S::kekambaram@trl.co.uk::d5a92ccf-7e57-46c6-9807-4b0c4baaa9f9" providerId="AD"/>
  <p188:author id="{7223164E-4BFA-0031-AE4E-4E1D4CD77725}" name="Mohammed Zaid" initials="MZ" userId="S::mzaid@trl.co.uk::9b6d7f23-6161-4c82-8c47-b8a5807cdc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41E"/>
    <a:srgbClr val="FA51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E1BE04-46F7-4D8B-AE6F-236E2D82B640}" v="14" dt="2024-03-19T21:11:58.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65" d="100"/>
          <a:sy n="65" d="100"/>
        </p:scale>
        <p:origin x="8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EF5EA-5F55-42CF-958D-1AABEA5743C1}" type="datetimeFigureOut">
              <a:rPr lang="en-GB" smtClean="0"/>
              <a:t>05/04/2024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C02C6-31EA-46E4-B8F7-6271A6E62A36}" type="slidenum">
              <a:rPr lang="en-GB" smtClean="0"/>
              <a:t>‹#›</a:t>
            </a:fld>
            <a:endParaRPr lang="en-GB"/>
          </a:p>
        </p:txBody>
      </p:sp>
    </p:spTree>
    <p:extLst>
      <p:ext uri="{BB962C8B-B14F-4D97-AF65-F5344CB8AC3E}">
        <p14:creationId xmlns:p14="http://schemas.microsoft.com/office/powerpoint/2010/main" val="134871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we talk about ‘vehicle’ even though pedestrian and cyclist are in there – STATS19 reporting is split into 3 categories collision, vehicle, casualty</a:t>
            </a:r>
          </a:p>
        </p:txBody>
      </p:sp>
      <p:sp>
        <p:nvSpPr>
          <p:cNvPr id="4" name="Slide Number Placeholder 3"/>
          <p:cNvSpPr>
            <a:spLocks noGrp="1"/>
          </p:cNvSpPr>
          <p:nvPr>
            <p:ph type="sldNum" sz="quarter" idx="5"/>
          </p:nvPr>
        </p:nvSpPr>
        <p:spPr/>
        <p:txBody>
          <a:bodyPr/>
          <a:lstStyle/>
          <a:p>
            <a:fld id="{17EC02C6-31EA-46E4-B8F7-6271A6E62A36}" type="slidenum">
              <a:rPr lang="en-GB" smtClean="0"/>
              <a:t>4</a:t>
            </a:fld>
            <a:endParaRPr lang="en-GB"/>
          </a:p>
        </p:txBody>
      </p:sp>
    </p:spTree>
    <p:extLst>
      <p:ext uri="{BB962C8B-B14F-4D97-AF65-F5344CB8AC3E}">
        <p14:creationId xmlns:p14="http://schemas.microsoft.com/office/powerpoint/2010/main" val="240938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database since 2014 there are 162 collisions involving LGVs – a total of 169 LGVs involved in these collisions and 346 casualties</a:t>
            </a:r>
          </a:p>
        </p:txBody>
      </p:sp>
      <p:sp>
        <p:nvSpPr>
          <p:cNvPr id="4" name="Slide Number Placeholder 3"/>
          <p:cNvSpPr>
            <a:spLocks noGrp="1"/>
          </p:cNvSpPr>
          <p:nvPr>
            <p:ph type="sldNum" sz="quarter" idx="5"/>
          </p:nvPr>
        </p:nvSpPr>
        <p:spPr/>
        <p:txBody>
          <a:bodyPr/>
          <a:lstStyle/>
          <a:p>
            <a:fld id="{17EC02C6-31EA-46E4-B8F7-6271A6E62A36}" type="slidenum">
              <a:rPr lang="en-GB" smtClean="0"/>
              <a:t>6</a:t>
            </a:fld>
            <a:endParaRPr lang="en-GB"/>
          </a:p>
        </p:txBody>
      </p:sp>
    </p:spTree>
    <p:extLst>
      <p:ext uri="{BB962C8B-B14F-4D97-AF65-F5344CB8AC3E}">
        <p14:creationId xmlns:p14="http://schemas.microsoft.com/office/powerpoint/2010/main" val="325631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database since 2014 there are 368 collisions involving HGVs – a total of 424 HGVs involved in these collisions and 417 casualties</a:t>
            </a:r>
          </a:p>
        </p:txBody>
      </p:sp>
      <p:sp>
        <p:nvSpPr>
          <p:cNvPr id="4" name="Slide Number Placeholder 3"/>
          <p:cNvSpPr>
            <a:spLocks noGrp="1"/>
          </p:cNvSpPr>
          <p:nvPr>
            <p:ph type="sldNum" sz="quarter" idx="5"/>
          </p:nvPr>
        </p:nvSpPr>
        <p:spPr/>
        <p:txBody>
          <a:bodyPr/>
          <a:lstStyle/>
          <a:p>
            <a:fld id="{17EC02C6-31EA-46E4-B8F7-6271A6E62A36}" type="slidenum">
              <a:rPr lang="en-GB" smtClean="0"/>
              <a:t>10</a:t>
            </a:fld>
            <a:endParaRPr lang="en-GB"/>
          </a:p>
        </p:txBody>
      </p:sp>
    </p:spTree>
    <p:extLst>
      <p:ext uri="{BB962C8B-B14F-4D97-AF65-F5344CB8AC3E}">
        <p14:creationId xmlns:p14="http://schemas.microsoft.com/office/powerpoint/2010/main" val="34685680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33" name="Footer Placeholder 22">
            <a:extLst>
              <a:ext uri="{FF2B5EF4-FFF2-40B4-BE49-F238E27FC236}">
                <a16:creationId xmlns:a16="http://schemas.microsoft.com/office/drawing/2014/main" id="{4AC31130-C459-48B4-8F8D-11447A88DA83}"/>
              </a:ext>
            </a:extLst>
          </p:cNvPr>
          <p:cNvSpPr>
            <a:spLocks noGrp="1"/>
          </p:cNvSpPr>
          <p:nvPr>
            <p:ph type="ftr" sz="quarter" idx="22"/>
          </p:nvPr>
        </p:nvSpPr>
        <p:spPr>
          <a:xfrm>
            <a:off x="592730"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34" name="Picture 33">
            <a:extLst>
              <a:ext uri="{FF2B5EF4-FFF2-40B4-BE49-F238E27FC236}">
                <a16:creationId xmlns:a16="http://schemas.microsoft.com/office/drawing/2014/main" id="{40669F01-73AE-495F-AD89-7FAE7558ED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58678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40000"/>
              <a:lumOff val="6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959" b="51431"/>
          <a:stretch/>
        </p:blipFill>
        <p:spPr>
          <a:xfrm>
            <a:off x="107999" y="108000"/>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230F433A-FD77-4D0D-8B38-2FE462502F50}"/>
              </a:ext>
            </a:extLst>
          </p:cNvPr>
          <p:cNvSpPr>
            <a:spLocks noGrp="1"/>
          </p:cNvSpPr>
          <p:nvPr>
            <p:ph type="ftr" sz="quarter" idx="22"/>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A1AABF4B-EB75-495B-861C-0A4005A972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7513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7" name="Picture 6">
            <a:extLst>
              <a:ext uri="{FF2B5EF4-FFF2-40B4-BE49-F238E27FC236}">
                <a16:creationId xmlns:a16="http://schemas.microsoft.com/office/drawing/2014/main" id="{8B33ABE4-1167-4508-9529-65CA65C73D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744201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5" y="1293377"/>
            <a:ext cx="5580000"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 name="Chart Placeholder 3">
            <a:extLst>
              <a:ext uri="{FF2B5EF4-FFF2-40B4-BE49-F238E27FC236}">
                <a16:creationId xmlns:a16="http://schemas.microsoft.com/office/drawing/2014/main" id="{1E425809-9303-40DC-A84A-47E3747DE11D}"/>
              </a:ext>
            </a:extLst>
          </p:cNvPr>
          <p:cNvSpPr>
            <a:spLocks noGrp="1"/>
          </p:cNvSpPr>
          <p:nvPr>
            <p:ph type="chart" sz="quarter" idx="23"/>
          </p:nvPr>
        </p:nvSpPr>
        <p:spPr>
          <a:xfrm>
            <a:off x="6281738" y="1293813"/>
            <a:ext cx="5575300" cy="4346575"/>
          </a:xfrm>
        </p:spPr>
        <p:txBody>
          <a:bodyPr anchor="ctr" anchorCtr="0"/>
          <a:lstStyle>
            <a:lvl1pPr algn="ctr">
              <a:defRPr/>
            </a:lvl1pPr>
          </a:lstStyle>
          <a:p>
            <a:endParaRPr lang="en-GB"/>
          </a:p>
        </p:txBody>
      </p:sp>
      <p:pic>
        <p:nvPicPr>
          <p:cNvPr id="37" name="Picture 36">
            <a:extLst>
              <a:ext uri="{FF2B5EF4-FFF2-40B4-BE49-F238E27FC236}">
                <a16:creationId xmlns:a16="http://schemas.microsoft.com/office/drawing/2014/main" id="{5F0C6F63-9CD6-400B-BBEC-3ED8AB9D2C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8" name="Footer Placeholder 22">
            <a:extLst>
              <a:ext uri="{FF2B5EF4-FFF2-40B4-BE49-F238E27FC236}">
                <a16:creationId xmlns:a16="http://schemas.microsoft.com/office/drawing/2014/main" id="{9263A2CC-746E-4159-93E1-7899CAAA4835}"/>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1829167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Two Columns">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numCol="2" spcCol="540000">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6" name="Picture 35">
            <a:extLst>
              <a:ext uri="{FF2B5EF4-FFF2-40B4-BE49-F238E27FC236}">
                <a16:creationId xmlns:a16="http://schemas.microsoft.com/office/drawing/2014/main" id="{17D85BFF-4D1E-40E4-839E-5879F759A0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7" name="Footer Placeholder 22">
            <a:extLst>
              <a:ext uri="{FF2B5EF4-FFF2-40B4-BE49-F238E27FC236}">
                <a16:creationId xmlns:a16="http://schemas.microsoft.com/office/drawing/2014/main" id="{8B4FAAC7-44C1-4F1B-8E80-39638F623EDC}"/>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608071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 name="Picture 28">
            <a:extLst>
              <a:ext uri="{FF2B5EF4-FFF2-40B4-BE49-F238E27FC236}">
                <a16:creationId xmlns:a16="http://schemas.microsoft.com/office/drawing/2014/main" id="{502CB9CA-8C3D-48B5-9BA9-99E8426D1C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0" name="Footer Placeholder 22">
            <a:extLst>
              <a:ext uri="{FF2B5EF4-FFF2-40B4-BE49-F238E27FC236}">
                <a16:creationId xmlns:a16="http://schemas.microsoft.com/office/drawing/2014/main" id="{BF07AF26-5297-4B63-89C6-21A1013FB4B7}"/>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1706983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5DA53514-664F-40B4-B3CF-DBA209FBBC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2" name="Footer Placeholder 22">
            <a:extLst>
              <a:ext uri="{FF2B5EF4-FFF2-40B4-BE49-F238E27FC236}">
                <a16:creationId xmlns:a16="http://schemas.microsoft.com/office/drawing/2014/main" id="{9BFF2D35-BA25-4A27-ACDC-4858ABB0A283}"/>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2648957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1391424"/>
            <a:ext cx="4314296" cy="1588127"/>
          </a:xfrm>
          <a:noFill/>
        </p:spPr>
        <p:txBody>
          <a:bodyPr wrap="square" rtlCol="0" anchor="b" anchorCtr="0">
            <a:noAutofit/>
          </a:bodyPr>
          <a:lstStyle>
            <a:lvl1pPr algn="l">
              <a:lnSpc>
                <a:spcPct val="90000"/>
              </a:lnSpc>
              <a:defRPr lang="en-GB" sz="5400" b="1">
                <a:solidFill>
                  <a:schemeClr val="accent1"/>
                </a:solidFill>
                <a:latin typeface="+mn-lt"/>
                <a:ea typeface="+mn-ea"/>
                <a:cs typeface="+mn-cs"/>
              </a:defRPr>
            </a:lvl1pPr>
          </a:lstStyle>
          <a:p>
            <a:pPr marL="0" lvl="0"/>
            <a:r>
              <a:rPr lang="en-US"/>
              <a:t>Find </a:t>
            </a:r>
            <a:br>
              <a:rPr lang="en-US"/>
            </a:br>
            <a:r>
              <a:rPr lang="en-US"/>
              <a:t>out more</a:t>
            </a:r>
            <a:endParaRPr lang="en-GB"/>
          </a:p>
        </p:txBody>
      </p:sp>
      <p:grpSp>
        <p:nvGrpSpPr>
          <p:cNvPr id="11" name="Group 10">
            <a:extLst>
              <a:ext uri="{FF2B5EF4-FFF2-40B4-BE49-F238E27FC236}">
                <a16:creationId xmlns:a16="http://schemas.microsoft.com/office/drawing/2014/main" id="{0715CB3A-64CF-42B7-93A8-ED6FAEC3DEE4}"/>
              </a:ext>
            </a:extLst>
          </p:cNvPr>
          <p:cNvGrpSpPr/>
          <p:nvPr userDrawn="1"/>
        </p:nvGrpSpPr>
        <p:grpSpPr>
          <a:xfrm>
            <a:off x="669925" y="4603644"/>
            <a:ext cx="1852559" cy="327489"/>
            <a:chOff x="669925" y="4496873"/>
            <a:chExt cx="1852559" cy="327489"/>
          </a:xfrm>
        </p:grpSpPr>
        <p:sp>
          <p:nvSpPr>
            <p:cNvPr id="12" name="Freeform 5">
              <a:extLst>
                <a:ext uri="{FF2B5EF4-FFF2-40B4-BE49-F238E27FC236}">
                  <a16:creationId xmlns:a16="http://schemas.microsoft.com/office/drawing/2014/main" id="{79FA3EC9-3E61-47A2-BC0A-E657ECCE8D87}"/>
                </a:ext>
              </a:extLst>
            </p:cNvPr>
            <p:cNvSpPr>
              <a:spLocks noEditPoints="1"/>
            </p:cNvSpPr>
            <p:nvPr/>
          </p:nvSpPr>
          <p:spPr bwMode="auto">
            <a:xfrm>
              <a:off x="669925" y="4496873"/>
              <a:ext cx="327488" cy="327489"/>
            </a:xfrm>
            <a:custGeom>
              <a:avLst/>
              <a:gdLst>
                <a:gd name="T0" fmla="*/ 1415 w 2016"/>
                <a:gd name="T1" fmla="*/ 188 h 2016"/>
                <a:gd name="T2" fmla="*/ 1718 w 2016"/>
                <a:gd name="T3" fmla="*/ 298 h 2016"/>
                <a:gd name="T4" fmla="*/ 1828 w 2016"/>
                <a:gd name="T5" fmla="*/ 601 h 2016"/>
                <a:gd name="T6" fmla="*/ 1828 w 2016"/>
                <a:gd name="T7" fmla="*/ 1415 h 2016"/>
                <a:gd name="T8" fmla="*/ 1718 w 2016"/>
                <a:gd name="T9" fmla="*/ 1718 h 2016"/>
                <a:gd name="T10" fmla="*/ 1415 w 2016"/>
                <a:gd name="T11" fmla="*/ 1828 h 2016"/>
                <a:gd name="T12" fmla="*/ 601 w 2016"/>
                <a:gd name="T13" fmla="*/ 1828 h 2016"/>
                <a:gd name="T14" fmla="*/ 298 w 2016"/>
                <a:gd name="T15" fmla="*/ 1718 h 2016"/>
                <a:gd name="T16" fmla="*/ 188 w 2016"/>
                <a:gd name="T17" fmla="*/ 1415 h 2016"/>
                <a:gd name="T18" fmla="*/ 188 w 2016"/>
                <a:gd name="T19" fmla="*/ 601 h 2016"/>
                <a:gd name="T20" fmla="*/ 298 w 2016"/>
                <a:gd name="T21" fmla="*/ 298 h 2016"/>
                <a:gd name="T22" fmla="*/ 601 w 2016"/>
                <a:gd name="T23" fmla="*/ 188 h 2016"/>
                <a:gd name="T24" fmla="*/ 1008 w 2016"/>
                <a:gd name="T25" fmla="*/ 0 h 2016"/>
                <a:gd name="T26" fmla="*/ 348 w 2016"/>
                <a:gd name="T27" fmla="*/ 53 h 2016"/>
                <a:gd name="T28" fmla="*/ 53 w 2016"/>
                <a:gd name="T29" fmla="*/ 348 h 2016"/>
                <a:gd name="T30" fmla="*/ 0 w 2016"/>
                <a:gd name="T31" fmla="*/ 1008 h 2016"/>
                <a:gd name="T32" fmla="*/ 53 w 2016"/>
                <a:gd name="T33" fmla="*/ 1668 h 2016"/>
                <a:gd name="T34" fmla="*/ 348 w 2016"/>
                <a:gd name="T35" fmla="*/ 1963 h 2016"/>
                <a:gd name="T36" fmla="*/ 1008 w 2016"/>
                <a:gd name="T37" fmla="*/ 2016 h 2016"/>
                <a:gd name="T38" fmla="*/ 1668 w 2016"/>
                <a:gd name="T39" fmla="*/ 1963 h 2016"/>
                <a:gd name="T40" fmla="*/ 1963 w 2016"/>
                <a:gd name="T41" fmla="*/ 1668 h 2016"/>
                <a:gd name="T42" fmla="*/ 2016 w 2016"/>
                <a:gd name="T43" fmla="*/ 1008 h 2016"/>
                <a:gd name="T44" fmla="*/ 1963 w 2016"/>
                <a:gd name="T45" fmla="*/ 348 h 2016"/>
                <a:gd name="T46" fmla="*/ 1668 w 2016"/>
                <a:gd name="T47" fmla="*/ 53 h 2016"/>
                <a:gd name="T48" fmla="*/ 1008 w 2016"/>
                <a:gd name="T49" fmla="*/ 0 h 2016"/>
                <a:gd name="T50" fmla="*/ 491 w 2016"/>
                <a:gd name="T51" fmla="*/ 1008 h 2016"/>
                <a:gd name="T52" fmla="*/ 1525 w 2016"/>
                <a:gd name="T53" fmla="*/ 1008 h 2016"/>
                <a:gd name="T54" fmla="*/ 1008 w 2016"/>
                <a:gd name="T55" fmla="*/ 1344 h 2016"/>
                <a:gd name="T56" fmla="*/ 1008 w 2016"/>
                <a:gd name="T57" fmla="*/ 672 h 2016"/>
                <a:gd name="T58" fmla="*/ 1008 w 2016"/>
                <a:gd name="T59" fmla="*/ 1344 h 2016"/>
                <a:gd name="T60" fmla="*/ 1425 w 2016"/>
                <a:gd name="T61" fmla="*/ 470 h 2016"/>
                <a:gd name="T62" fmla="*/ 1667 w 2016"/>
                <a:gd name="T63" fmla="*/ 4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moveTo>
                    <a:pt x="1008" y="491"/>
                  </a:moveTo>
                  <a:cubicBezTo>
                    <a:pt x="722" y="491"/>
                    <a:pt x="491" y="722"/>
                    <a:pt x="491" y="1008"/>
                  </a:cubicBezTo>
                  <a:cubicBezTo>
                    <a:pt x="491" y="1294"/>
                    <a:pt x="722" y="1525"/>
                    <a:pt x="1008" y="1525"/>
                  </a:cubicBezTo>
                  <a:cubicBezTo>
                    <a:pt x="1294" y="1525"/>
                    <a:pt x="1525" y="1294"/>
                    <a:pt x="1525" y="1008"/>
                  </a:cubicBezTo>
                  <a:cubicBezTo>
                    <a:pt x="1525" y="722"/>
                    <a:pt x="1294" y="491"/>
                    <a:pt x="1008" y="491"/>
                  </a:cubicBezTo>
                  <a:close/>
                  <a:moveTo>
                    <a:pt x="1008" y="1344"/>
                  </a:moveTo>
                  <a:cubicBezTo>
                    <a:pt x="822" y="1344"/>
                    <a:pt x="672" y="1194"/>
                    <a:pt x="672" y="1008"/>
                  </a:cubicBezTo>
                  <a:cubicBezTo>
                    <a:pt x="672" y="822"/>
                    <a:pt x="822" y="672"/>
                    <a:pt x="1008" y="672"/>
                  </a:cubicBezTo>
                  <a:cubicBezTo>
                    <a:pt x="1194" y="672"/>
                    <a:pt x="1344" y="822"/>
                    <a:pt x="1344" y="1008"/>
                  </a:cubicBezTo>
                  <a:cubicBezTo>
                    <a:pt x="1344" y="1194"/>
                    <a:pt x="1194" y="1344"/>
                    <a:pt x="1008" y="1344"/>
                  </a:cubicBezTo>
                  <a:close/>
                  <a:moveTo>
                    <a:pt x="1546" y="349"/>
                  </a:moveTo>
                  <a:cubicBezTo>
                    <a:pt x="1479" y="349"/>
                    <a:pt x="1425" y="403"/>
                    <a:pt x="1425" y="470"/>
                  </a:cubicBezTo>
                  <a:cubicBezTo>
                    <a:pt x="1425" y="537"/>
                    <a:pt x="1479" y="591"/>
                    <a:pt x="1546" y="591"/>
                  </a:cubicBezTo>
                  <a:cubicBezTo>
                    <a:pt x="1613" y="591"/>
                    <a:pt x="1667" y="537"/>
                    <a:pt x="1667" y="470"/>
                  </a:cubicBezTo>
                  <a:cubicBezTo>
                    <a:pt x="1667" y="403"/>
                    <a:pt x="1613" y="349"/>
                    <a:pt x="1546" y="349"/>
                  </a:cubicBezTo>
                  <a:close/>
                </a:path>
              </a:pathLst>
            </a:custGeom>
            <a:solidFill>
              <a:schemeClr val="tx1"/>
            </a:solidFill>
            <a:ln>
              <a:noFill/>
            </a:ln>
          </p:spPr>
          <p:txBody>
            <a:bodyPr vert="horz" wrap="square" lIns="91440" tIns="45720" rIns="91440" bIns="45720" numCol="1" anchor="ctr" anchorCtr="0" compatLnSpc="1">
              <a:prstTxWarp prst="textNoShape">
                <a:avLst/>
              </a:prstTxWarp>
            </a:bodyPr>
            <a:lstStyle/>
            <a:p>
              <a:endParaRPr lang="en-GB" sz="1400"/>
            </a:p>
          </p:txBody>
        </p:sp>
        <p:sp>
          <p:nvSpPr>
            <p:cNvPr id="13" name="TextBox 12">
              <a:extLst>
                <a:ext uri="{FF2B5EF4-FFF2-40B4-BE49-F238E27FC236}">
                  <a16:creationId xmlns:a16="http://schemas.microsoft.com/office/drawing/2014/main" id="{3DE39E4F-C1C6-40EE-B6D7-0FA18A42A4FD}"/>
                </a:ext>
              </a:extLst>
            </p:cNvPr>
            <p:cNvSpPr txBox="1"/>
            <p:nvPr/>
          </p:nvSpPr>
          <p:spPr>
            <a:xfrm>
              <a:off x="1033826" y="4503651"/>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Instagram</a:t>
              </a:r>
            </a:p>
          </p:txBody>
        </p:sp>
      </p:grpSp>
      <p:grpSp>
        <p:nvGrpSpPr>
          <p:cNvPr id="14" name="Group 13">
            <a:extLst>
              <a:ext uri="{FF2B5EF4-FFF2-40B4-BE49-F238E27FC236}">
                <a16:creationId xmlns:a16="http://schemas.microsoft.com/office/drawing/2014/main" id="{0AC5C3C0-7A94-418C-8639-47F191E5614E}"/>
              </a:ext>
            </a:extLst>
          </p:cNvPr>
          <p:cNvGrpSpPr/>
          <p:nvPr userDrawn="1"/>
        </p:nvGrpSpPr>
        <p:grpSpPr>
          <a:xfrm>
            <a:off x="670843" y="5189074"/>
            <a:ext cx="1851641" cy="327489"/>
            <a:chOff x="670843" y="5051470"/>
            <a:chExt cx="1851641" cy="327489"/>
          </a:xfrm>
        </p:grpSpPr>
        <p:sp>
          <p:nvSpPr>
            <p:cNvPr id="15" name="Freeform: Shape 14">
              <a:extLst>
                <a:ext uri="{FF2B5EF4-FFF2-40B4-BE49-F238E27FC236}">
                  <a16:creationId xmlns:a16="http://schemas.microsoft.com/office/drawing/2014/main" id="{0DEC7373-500D-4A6E-9DD6-D15996C0A38C}"/>
                </a:ext>
              </a:extLst>
            </p:cNvPr>
            <p:cNvSpPr>
              <a:spLocks/>
            </p:cNvSpPr>
            <p:nvPr/>
          </p:nvSpPr>
          <p:spPr bwMode="auto">
            <a:xfrm>
              <a:off x="670843" y="5051470"/>
              <a:ext cx="327360" cy="327489"/>
            </a:xfrm>
            <a:custGeom>
              <a:avLst/>
              <a:gdLst>
                <a:gd name="connsiteX0" fmla="*/ 222580 w 4029075"/>
                <a:gd name="connsiteY0" fmla="*/ 0 h 4030662"/>
                <a:gd name="connsiteX1" fmla="*/ 3806495 w 4029075"/>
                <a:gd name="connsiteY1" fmla="*/ 0 h 4030662"/>
                <a:gd name="connsiteX2" fmla="*/ 4029075 w 4029075"/>
                <a:gd name="connsiteY2" fmla="*/ 222668 h 4030662"/>
                <a:gd name="connsiteX3" fmla="*/ 4029075 w 4029075"/>
                <a:gd name="connsiteY3" fmla="*/ 3807994 h 4030662"/>
                <a:gd name="connsiteX4" fmla="*/ 3806495 w 4029075"/>
                <a:gd name="connsiteY4" fmla="*/ 4030662 h 4030662"/>
                <a:gd name="connsiteX5" fmla="*/ 2781290 w 4029075"/>
                <a:gd name="connsiteY5" fmla="*/ 4030662 h 4030662"/>
                <a:gd name="connsiteX6" fmla="*/ 2781290 w 4029075"/>
                <a:gd name="connsiteY6" fmla="*/ 2468394 h 4030662"/>
                <a:gd name="connsiteX7" fmla="*/ 3305539 w 4029075"/>
                <a:gd name="connsiteY7" fmla="*/ 2468394 h 4030662"/>
                <a:gd name="connsiteX8" fmla="*/ 3380971 w 4029075"/>
                <a:gd name="connsiteY8" fmla="*/ 1860845 h 4030662"/>
                <a:gd name="connsiteX9" fmla="*/ 2781290 w 4029075"/>
                <a:gd name="connsiteY9" fmla="*/ 1860845 h 4030662"/>
                <a:gd name="connsiteX10" fmla="*/ 2781290 w 4029075"/>
                <a:gd name="connsiteY10" fmla="*/ 1472165 h 4030662"/>
                <a:gd name="connsiteX11" fmla="*/ 3083016 w 4029075"/>
                <a:gd name="connsiteY11" fmla="*/ 1177825 h 4030662"/>
                <a:gd name="connsiteX12" fmla="*/ 3403600 w 4029075"/>
                <a:gd name="connsiteY12" fmla="*/ 1177825 h 4030662"/>
                <a:gd name="connsiteX13" fmla="*/ 3403600 w 4029075"/>
                <a:gd name="connsiteY13" fmla="*/ 634427 h 4030662"/>
                <a:gd name="connsiteX14" fmla="*/ 2935925 w 4029075"/>
                <a:gd name="connsiteY14" fmla="*/ 608012 h 4030662"/>
                <a:gd name="connsiteX15" fmla="*/ 2151436 w 4029075"/>
                <a:gd name="connsiteY15" fmla="*/ 1411788 h 4030662"/>
                <a:gd name="connsiteX16" fmla="*/ 2151436 w 4029075"/>
                <a:gd name="connsiteY16" fmla="*/ 1860845 h 4030662"/>
                <a:gd name="connsiteX17" fmla="*/ 1627187 w 4029075"/>
                <a:gd name="connsiteY17" fmla="*/ 1860845 h 4030662"/>
                <a:gd name="connsiteX18" fmla="*/ 1627187 w 4029075"/>
                <a:gd name="connsiteY18" fmla="*/ 2468394 h 4030662"/>
                <a:gd name="connsiteX19" fmla="*/ 2151436 w 4029075"/>
                <a:gd name="connsiteY19" fmla="*/ 2468394 h 4030662"/>
                <a:gd name="connsiteX20" fmla="*/ 2151436 w 4029075"/>
                <a:gd name="connsiteY20" fmla="*/ 4030662 h 4030662"/>
                <a:gd name="connsiteX21" fmla="*/ 222580 w 4029075"/>
                <a:gd name="connsiteY21" fmla="*/ 4030662 h 4030662"/>
                <a:gd name="connsiteX22" fmla="*/ 0 w 4029075"/>
                <a:gd name="connsiteY22" fmla="*/ 3807994 h 4030662"/>
                <a:gd name="connsiteX23" fmla="*/ 0 w 4029075"/>
                <a:gd name="connsiteY23" fmla="*/ 222668 h 4030662"/>
                <a:gd name="connsiteX24" fmla="*/ 222580 w 4029075"/>
                <a:gd name="connsiteY24" fmla="*/ 0 h 40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9075" h="4030662">
                  <a:moveTo>
                    <a:pt x="222580" y="0"/>
                  </a:moveTo>
                  <a:cubicBezTo>
                    <a:pt x="222580" y="0"/>
                    <a:pt x="222580" y="0"/>
                    <a:pt x="3806495" y="0"/>
                  </a:cubicBezTo>
                  <a:cubicBezTo>
                    <a:pt x="3927216" y="0"/>
                    <a:pt x="4029075" y="101899"/>
                    <a:pt x="4029075" y="222668"/>
                  </a:cubicBezTo>
                  <a:cubicBezTo>
                    <a:pt x="4029075" y="222668"/>
                    <a:pt x="4029075" y="222668"/>
                    <a:pt x="4029075" y="3807994"/>
                  </a:cubicBezTo>
                  <a:cubicBezTo>
                    <a:pt x="4029075" y="3928763"/>
                    <a:pt x="3927216" y="4030662"/>
                    <a:pt x="3806495" y="4030662"/>
                  </a:cubicBezTo>
                  <a:lnTo>
                    <a:pt x="2781290" y="4030662"/>
                  </a:lnTo>
                  <a:cubicBezTo>
                    <a:pt x="2781290" y="2468394"/>
                    <a:pt x="2781290" y="2468394"/>
                    <a:pt x="2781290" y="2468394"/>
                  </a:cubicBezTo>
                  <a:cubicBezTo>
                    <a:pt x="3305539" y="2468394"/>
                    <a:pt x="3305539" y="2468394"/>
                    <a:pt x="3305539" y="2468394"/>
                  </a:cubicBezTo>
                  <a:cubicBezTo>
                    <a:pt x="3380971" y="1860845"/>
                    <a:pt x="3380971" y="1860845"/>
                    <a:pt x="3380971" y="1860845"/>
                  </a:cubicBezTo>
                  <a:cubicBezTo>
                    <a:pt x="2781290" y="1860845"/>
                    <a:pt x="2781290" y="1860845"/>
                    <a:pt x="2781290" y="1860845"/>
                  </a:cubicBezTo>
                  <a:cubicBezTo>
                    <a:pt x="2781290" y="1472165"/>
                    <a:pt x="2781290" y="1472165"/>
                    <a:pt x="2781290" y="1472165"/>
                  </a:cubicBezTo>
                  <a:cubicBezTo>
                    <a:pt x="2781290" y="1298580"/>
                    <a:pt x="2830320" y="1177825"/>
                    <a:pt x="3083016" y="1177825"/>
                  </a:cubicBezTo>
                  <a:cubicBezTo>
                    <a:pt x="3403600" y="1177825"/>
                    <a:pt x="3403600" y="1177825"/>
                    <a:pt x="3403600" y="1177825"/>
                  </a:cubicBezTo>
                  <a:cubicBezTo>
                    <a:pt x="3403600" y="634427"/>
                    <a:pt x="3403600" y="634427"/>
                    <a:pt x="3403600" y="634427"/>
                  </a:cubicBezTo>
                  <a:cubicBezTo>
                    <a:pt x="3347026" y="626880"/>
                    <a:pt x="3158448" y="608012"/>
                    <a:pt x="2935925" y="608012"/>
                  </a:cubicBezTo>
                  <a:cubicBezTo>
                    <a:pt x="2472021" y="608012"/>
                    <a:pt x="2151436" y="894805"/>
                    <a:pt x="2151436" y="1411788"/>
                  </a:cubicBezTo>
                  <a:cubicBezTo>
                    <a:pt x="2151436" y="1860845"/>
                    <a:pt x="2151436" y="1860845"/>
                    <a:pt x="2151436" y="1860845"/>
                  </a:cubicBezTo>
                  <a:cubicBezTo>
                    <a:pt x="1627187" y="1860845"/>
                    <a:pt x="1627187" y="1860845"/>
                    <a:pt x="1627187" y="1860845"/>
                  </a:cubicBezTo>
                  <a:cubicBezTo>
                    <a:pt x="1627187" y="2468394"/>
                    <a:pt x="1627187" y="2468394"/>
                    <a:pt x="1627187" y="2468394"/>
                  </a:cubicBezTo>
                  <a:cubicBezTo>
                    <a:pt x="2151436" y="2468394"/>
                    <a:pt x="2151436" y="2468394"/>
                    <a:pt x="2151436" y="2468394"/>
                  </a:cubicBezTo>
                  <a:cubicBezTo>
                    <a:pt x="2151436" y="4030662"/>
                    <a:pt x="2151436" y="4030662"/>
                    <a:pt x="2151436" y="4030662"/>
                  </a:cubicBezTo>
                  <a:lnTo>
                    <a:pt x="222580" y="4030662"/>
                  </a:lnTo>
                  <a:cubicBezTo>
                    <a:pt x="101859" y="4030662"/>
                    <a:pt x="0" y="3928763"/>
                    <a:pt x="0" y="3807994"/>
                  </a:cubicBezTo>
                  <a:cubicBezTo>
                    <a:pt x="0" y="3807994"/>
                    <a:pt x="0" y="3807994"/>
                    <a:pt x="0" y="222668"/>
                  </a:cubicBezTo>
                  <a:cubicBezTo>
                    <a:pt x="0" y="101899"/>
                    <a:pt x="101859" y="0"/>
                    <a:pt x="222580" y="0"/>
                  </a:cubicBezTo>
                  <a:close/>
                </a:path>
              </a:pathLst>
            </a:custGeom>
            <a:solidFill>
              <a:schemeClr val="tx1"/>
            </a:solidFill>
            <a:ln>
              <a:noFill/>
            </a:ln>
          </p:spPr>
          <p:txBody>
            <a:bodyPr vert="horz" wrap="square" lIns="91440" tIns="45720" rIns="91440" bIns="45720" numCol="1" anchor="ctr" anchorCtr="0" compatLnSpc="1">
              <a:prstTxWarp prst="textNoShape">
                <a:avLst/>
              </a:prstTxWarp>
              <a:noAutofit/>
            </a:bodyPr>
            <a:lstStyle/>
            <a:p>
              <a:endParaRPr lang="en-GB" sz="1400"/>
            </a:p>
          </p:txBody>
        </p:sp>
        <p:sp>
          <p:nvSpPr>
            <p:cNvPr id="16" name="TextBox 15">
              <a:extLst>
                <a:ext uri="{FF2B5EF4-FFF2-40B4-BE49-F238E27FC236}">
                  <a16:creationId xmlns:a16="http://schemas.microsoft.com/office/drawing/2014/main" id="{2A1E0972-3ECC-4DAE-A7C9-8B948E0E356C}"/>
                </a:ext>
              </a:extLst>
            </p:cNvPr>
            <p:cNvSpPr txBox="1"/>
            <p:nvPr/>
          </p:nvSpPr>
          <p:spPr>
            <a:xfrm>
              <a:off x="1033826" y="5058248"/>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Facebook</a:t>
              </a:r>
            </a:p>
          </p:txBody>
        </p:sp>
      </p:grpSp>
      <p:grpSp>
        <p:nvGrpSpPr>
          <p:cNvPr id="17" name="Group 16">
            <a:extLst>
              <a:ext uri="{FF2B5EF4-FFF2-40B4-BE49-F238E27FC236}">
                <a16:creationId xmlns:a16="http://schemas.microsoft.com/office/drawing/2014/main" id="{E9D93189-4870-49F6-B6DE-8EB89D9A6BAE}"/>
              </a:ext>
            </a:extLst>
          </p:cNvPr>
          <p:cNvGrpSpPr/>
          <p:nvPr userDrawn="1"/>
        </p:nvGrpSpPr>
        <p:grpSpPr>
          <a:xfrm>
            <a:off x="651267" y="3438850"/>
            <a:ext cx="3687819" cy="334980"/>
            <a:chOff x="651267" y="3555099"/>
            <a:chExt cx="3687819" cy="334980"/>
          </a:xfrm>
        </p:grpSpPr>
        <p:grpSp>
          <p:nvGrpSpPr>
            <p:cNvPr id="18" name="Graphic 41">
              <a:extLst>
                <a:ext uri="{FF2B5EF4-FFF2-40B4-BE49-F238E27FC236}">
                  <a16:creationId xmlns:a16="http://schemas.microsoft.com/office/drawing/2014/main" id="{8170C00D-D29B-485D-962E-6DCB718E49C2}"/>
                </a:ext>
              </a:extLst>
            </p:cNvPr>
            <p:cNvGrpSpPr/>
            <p:nvPr/>
          </p:nvGrpSpPr>
          <p:grpSpPr>
            <a:xfrm>
              <a:off x="651267" y="3555099"/>
              <a:ext cx="334980" cy="334980"/>
              <a:chOff x="651267" y="3786189"/>
              <a:chExt cx="334980" cy="334980"/>
            </a:xfrm>
          </p:grpSpPr>
          <p:sp>
            <p:nvSpPr>
              <p:cNvPr id="20" name="Freeform: Shape 19">
                <a:extLst>
                  <a:ext uri="{FF2B5EF4-FFF2-40B4-BE49-F238E27FC236}">
                    <a16:creationId xmlns:a16="http://schemas.microsoft.com/office/drawing/2014/main" id="{B36B6D4F-E3A1-47A9-A927-0124AE45A25B}"/>
                  </a:ext>
                </a:extLst>
              </p:cNvPr>
              <p:cNvSpPr/>
              <p:nvPr/>
            </p:nvSpPr>
            <p:spPr>
              <a:xfrm>
                <a:off x="651267" y="3786189"/>
                <a:ext cx="333863" cy="334980"/>
              </a:xfrm>
              <a:custGeom>
                <a:avLst/>
                <a:gdLst>
                  <a:gd name="connsiteX0" fmla="*/ 228903 w 333863"/>
                  <a:gd name="connsiteY0" fmla="*/ 299249 h 334980"/>
                  <a:gd name="connsiteX1" fmla="*/ 221087 w 333863"/>
                  <a:gd name="connsiteY1" fmla="*/ 302599 h 334980"/>
                  <a:gd name="connsiteX2" fmla="*/ 226670 w 333863"/>
                  <a:gd name="connsiteY2" fmla="*/ 293666 h 334980"/>
                  <a:gd name="connsiteX3" fmla="*/ 215504 w 333863"/>
                  <a:gd name="connsiteY3" fmla="*/ 266867 h 334980"/>
                  <a:gd name="connsiteX4" fmla="*/ 178656 w 333863"/>
                  <a:gd name="connsiteY4" fmla="*/ 310415 h 334980"/>
                  <a:gd name="connsiteX5" fmla="*/ 178656 w 333863"/>
                  <a:gd name="connsiteY5" fmla="*/ 256818 h 334980"/>
                  <a:gd name="connsiteX6" fmla="*/ 213271 w 333863"/>
                  <a:gd name="connsiteY6" fmla="*/ 260168 h 334980"/>
                  <a:gd name="connsiteX7" fmla="*/ 203221 w 333863"/>
                  <a:gd name="connsiteY7" fmla="*/ 236719 h 334980"/>
                  <a:gd name="connsiteX8" fmla="*/ 178656 w 333863"/>
                  <a:gd name="connsiteY8" fmla="*/ 234486 h 334980"/>
                  <a:gd name="connsiteX9" fmla="*/ 178656 w 333863"/>
                  <a:gd name="connsiteY9" fmla="*/ 178656 h 334980"/>
                  <a:gd name="connsiteX10" fmla="*/ 234486 w 333863"/>
                  <a:gd name="connsiteY10" fmla="*/ 178656 h 334980"/>
                  <a:gd name="connsiteX11" fmla="*/ 232253 w 333863"/>
                  <a:gd name="connsiteY11" fmla="*/ 200988 h 334980"/>
                  <a:gd name="connsiteX12" fmla="*/ 253468 w 333863"/>
                  <a:gd name="connsiteY12" fmla="*/ 209921 h 334980"/>
                  <a:gd name="connsiteX13" fmla="*/ 255701 w 333863"/>
                  <a:gd name="connsiteY13" fmla="*/ 178656 h 334980"/>
                  <a:gd name="connsiteX14" fmla="*/ 311531 w 333863"/>
                  <a:gd name="connsiteY14" fmla="*/ 178656 h 334980"/>
                  <a:gd name="connsiteX15" fmla="*/ 298132 w 333863"/>
                  <a:gd name="connsiteY15" fmla="*/ 228903 h 334980"/>
                  <a:gd name="connsiteX16" fmla="*/ 318231 w 333863"/>
                  <a:gd name="connsiteY16" fmla="*/ 237836 h 334980"/>
                  <a:gd name="connsiteX17" fmla="*/ 333863 w 333863"/>
                  <a:gd name="connsiteY17" fmla="*/ 167490 h 334980"/>
                  <a:gd name="connsiteX18" fmla="*/ 276917 w 333863"/>
                  <a:gd name="connsiteY18" fmla="*/ 42431 h 334980"/>
                  <a:gd name="connsiteX19" fmla="*/ 167490 w 333863"/>
                  <a:gd name="connsiteY19" fmla="*/ 0 h 334980"/>
                  <a:gd name="connsiteX20" fmla="*/ 56947 w 333863"/>
                  <a:gd name="connsiteY20" fmla="*/ 41314 h 334980"/>
                  <a:gd name="connsiteX21" fmla="*/ 0 w 333863"/>
                  <a:gd name="connsiteY21" fmla="*/ 167490 h 334980"/>
                  <a:gd name="connsiteX22" fmla="*/ 56947 w 333863"/>
                  <a:gd name="connsiteY22" fmla="*/ 292549 h 334980"/>
                  <a:gd name="connsiteX23" fmla="*/ 167490 w 333863"/>
                  <a:gd name="connsiteY23" fmla="*/ 334980 h 334980"/>
                  <a:gd name="connsiteX24" fmla="*/ 237836 w 333863"/>
                  <a:gd name="connsiteY24" fmla="*/ 319348 h 334980"/>
                  <a:gd name="connsiteX25" fmla="*/ 228903 w 333863"/>
                  <a:gd name="connsiteY25" fmla="*/ 299249 h 334980"/>
                  <a:gd name="connsiteX26" fmla="*/ 281383 w 333863"/>
                  <a:gd name="connsiteY26" fmla="*/ 77045 h 334980"/>
                  <a:gd name="connsiteX27" fmla="*/ 312648 w 333863"/>
                  <a:gd name="connsiteY27" fmla="*/ 156324 h 334980"/>
                  <a:gd name="connsiteX28" fmla="*/ 256818 w 333863"/>
                  <a:gd name="connsiteY28" fmla="*/ 156324 h 334980"/>
                  <a:gd name="connsiteX29" fmla="*/ 246769 w 333863"/>
                  <a:gd name="connsiteY29" fmla="*/ 90445 h 334980"/>
                  <a:gd name="connsiteX30" fmla="*/ 281383 w 333863"/>
                  <a:gd name="connsiteY30" fmla="*/ 77045 h 334980"/>
                  <a:gd name="connsiteX31" fmla="*/ 263518 w 333863"/>
                  <a:gd name="connsiteY31" fmla="*/ 59180 h 334980"/>
                  <a:gd name="connsiteX32" fmla="*/ 264634 w 333863"/>
                  <a:gd name="connsiteY32" fmla="*/ 60296 h 334980"/>
                  <a:gd name="connsiteX33" fmla="*/ 240069 w 333863"/>
                  <a:gd name="connsiteY33" fmla="*/ 69229 h 334980"/>
                  <a:gd name="connsiteX34" fmla="*/ 221087 w 333863"/>
                  <a:gd name="connsiteY34" fmla="*/ 33498 h 334980"/>
                  <a:gd name="connsiteX35" fmla="*/ 263518 w 333863"/>
                  <a:gd name="connsiteY35" fmla="*/ 59180 h 334980"/>
                  <a:gd name="connsiteX36" fmla="*/ 178656 w 333863"/>
                  <a:gd name="connsiteY36" fmla="*/ 24565 h 334980"/>
                  <a:gd name="connsiteX37" fmla="*/ 217737 w 333863"/>
                  <a:gd name="connsiteY37" fmla="*/ 73696 h 334980"/>
                  <a:gd name="connsiteX38" fmla="*/ 178656 w 333863"/>
                  <a:gd name="connsiteY38" fmla="*/ 78162 h 334980"/>
                  <a:gd name="connsiteX39" fmla="*/ 178656 w 333863"/>
                  <a:gd name="connsiteY39" fmla="*/ 24565 h 334980"/>
                  <a:gd name="connsiteX40" fmla="*/ 178656 w 333863"/>
                  <a:gd name="connsiteY40" fmla="*/ 100494 h 334980"/>
                  <a:gd name="connsiteX41" fmla="*/ 225553 w 333863"/>
                  <a:gd name="connsiteY41" fmla="*/ 94911 h 334980"/>
                  <a:gd name="connsiteX42" fmla="*/ 234486 w 333863"/>
                  <a:gd name="connsiteY42" fmla="*/ 156324 h 334980"/>
                  <a:gd name="connsiteX43" fmla="*/ 178656 w 333863"/>
                  <a:gd name="connsiteY43" fmla="*/ 156324 h 334980"/>
                  <a:gd name="connsiteX44" fmla="*/ 178656 w 333863"/>
                  <a:gd name="connsiteY44" fmla="*/ 100494 h 334980"/>
                  <a:gd name="connsiteX45" fmla="*/ 71462 w 333863"/>
                  <a:gd name="connsiteY45" fmla="*/ 58063 h 334980"/>
                  <a:gd name="connsiteX46" fmla="*/ 113893 w 333863"/>
                  <a:gd name="connsiteY46" fmla="*/ 32381 h 334980"/>
                  <a:gd name="connsiteX47" fmla="*/ 94911 w 333863"/>
                  <a:gd name="connsiteY47" fmla="*/ 68113 h 334980"/>
                  <a:gd name="connsiteX48" fmla="*/ 70346 w 333863"/>
                  <a:gd name="connsiteY48" fmla="*/ 60296 h 334980"/>
                  <a:gd name="connsiteX49" fmla="*/ 71462 w 333863"/>
                  <a:gd name="connsiteY49" fmla="*/ 58063 h 334980"/>
                  <a:gd name="connsiteX50" fmla="*/ 53597 w 333863"/>
                  <a:gd name="connsiteY50" fmla="*/ 77045 h 334980"/>
                  <a:gd name="connsiteX51" fmla="*/ 87095 w 333863"/>
                  <a:gd name="connsiteY51" fmla="*/ 89328 h 334980"/>
                  <a:gd name="connsiteX52" fmla="*/ 78162 w 333863"/>
                  <a:gd name="connsiteY52" fmla="*/ 156324 h 334980"/>
                  <a:gd name="connsiteX53" fmla="*/ 22332 w 333863"/>
                  <a:gd name="connsiteY53" fmla="*/ 156324 h 334980"/>
                  <a:gd name="connsiteX54" fmla="*/ 53597 w 333863"/>
                  <a:gd name="connsiteY54" fmla="*/ 77045 h 334980"/>
                  <a:gd name="connsiteX55" fmla="*/ 53597 w 333863"/>
                  <a:gd name="connsiteY55" fmla="*/ 257935 h 334980"/>
                  <a:gd name="connsiteX56" fmla="*/ 22332 w 333863"/>
                  <a:gd name="connsiteY56" fmla="*/ 178656 h 334980"/>
                  <a:gd name="connsiteX57" fmla="*/ 78162 w 333863"/>
                  <a:gd name="connsiteY57" fmla="*/ 178656 h 334980"/>
                  <a:gd name="connsiteX58" fmla="*/ 88211 w 333863"/>
                  <a:gd name="connsiteY58" fmla="*/ 244535 h 334980"/>
                  <a:gd name="connsiteX59" fmla="*/ 53597 w 333863"/>
                  <a:gd name="connsiteY59" fmla="*/ 257935 h 334980"/>
                  <a:gd name="connsiteX60" fmla="*/ 71462 w 333863"/>
                  <a:gd name="connsiteY60" fmla="*/ 275800 h 334980"/>
                  <a:gd name="connsiteX61" fmla="*/ 70346 w 333863"/>
                  <a:gd name="connsiteY61" fmla="*/ 274684 h 334980"/>
                  <a:gd name="connsiteX62" fmla="*/ 94911 w 333863"/>
                  <a:gd name="connsiteY62" fmla="*/ 265751 h 334980"/>
                  <a:gd name="connsiteX63" fmla="*/ 113893 w 333863"/>
                  <a:gd name="connsiteY63" fmla="*/ 301482 h 334980"/>
                  <a:gd name="connsiteX64" fmla="*/ 71462 w 333863"/>
                  <a:gd name="connsiteY64" fmla="*/ 275800 h 334980"/>
                  <a:gd name="connsiteX65" fmla="*/ 156324 w 333863"/>
                  <a:gd name="connsiteY65" fmla="*/ 310415 h 334980"/>
                  <a:gd name="connsiteX66" fmla="*/ 117243 w 333863"/>
                  <a:gd name="connsiteY66" fmla="*/ 261284 h 334980"/>
                  <a:gd name="connsiteX67" fmla="*/ 156324 w 333863"/>
                  <a:gd name="connsiteY67" fmla="*/ 256818 h 334980"/>
                  <a:gd name="connsiteX68" fmla="*/ 156324 w 333863"/>
                  <a:gd name="connsiteY68" fmla="*/ 310415 h 334980"/>
                  <a:gd name="connsiteX69" fmla="*/ 156324 w 333863"/>
                  <a:gd name="connsiteY69" fmla="*/ 234486 h 334980"/>
                  <a:gd name="connsiteX70" fmla="*/ 109427 w 333863"/>
                  <a:gd name="connsiteY70" fmla="*/ 240069 h 334980"/>
                  <a:gd name="connsiteX71" fmla="*/ 100494 w 333863"/>
                  <a:gd name="connsiteY71" fmla="*/ 178656 h 334980"/>
                  <a:gd name="connsiteX72" fmla="*/ 156324 w 333863"/>
                  <a:gd name="connsiteY72" fmla="*/ 178656 h 334980"/>
                  <a:gd name="connsiteX73" fmla="*/ 156324 w 333863"/>
                  <a:gd name="connsiteY73" fmla="*/ 234486 h 334980"/>
                  <a:gd name="connsiteX74" fmla="*/ 156324 w 333863"/>
                  <a:gd name="connsiteY74" fmla="*/ 156324 h 334980"/>
                  <a:gd name="connsiteX75" fmla="*/ 100494 w 333863"/>
                  <a:gd name="connsiteY75" fmla="*/ 156324 h 334980"/>
                  <a:gd name="connsiteX76" fmla="*/ 109427 w 333863"/>
                  <a:gd name="connsiteY76" fmla="*/ 94911 h 334980"/>
                  <a:gd name="connsiteX77" fmla="*/ 156324 w 333863"/>
                  <a:gd name="connsiteY77" fmla="*/ 100494 h 334980"/>
                  <a:gd name="connsiteX78" fmla="*/ 156324 w 333863"/>
                  <a:gd name="connsiteY78" fmla="*/ 156324 h 334980"/>
                  <a:gd name="connsiteX79" fmla="*/ 156324 w 333863"/>
                  <a:gd name="connsiteY79" fmla="*/ 78162 h 334980"/>
                  <a:gd name="connsiteX80" fmla="*/ 117243 w 333863"/>
                  <a:gd name="connsiteY80" fmla="*/ 73696 h 334980"/>
                  <a:gd name="connsiteX81" fmla="*/ 156324 w 333863"/>
                  <a:gd name="connsiteY81" fmla="*/ 24565 h 334980"/>
                  <a:gd name="connsiteX82" fmla="*/ 156324 w 333863"/>
                  <a:gd name="connsiteY82" fmla="*/ 78162 h 3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3863" h="334980">
                    <a:moveTo>
                      <a:pt x="228903" y="299249"/>
                    </a:moveTo>
                    <a:cubicBezTo>
                      <a:pt x="226670" y="300365"/>
                      <a:pt x="223320" y="301482"/>
                      <a:pt x="221087" y="302599"/>
                    </a:cubicBezTo>
                    <a:cubicBezTo>
                      <a:pt x="223320" y="299249"/>
                      <a:pt x="225553" y="297016"/>
                      <a:pt x="226670" y="293666"/>
                    </a:cubicBezTo>
                    <a:lnTo>
                      <a:pt x="215504" y="266867"/>
                    </a:lnTo>
                    <a:cubicBezTo>
                      <a:pt x="205454" y="289199"/>
                      <a:pt x="192055" y="304832"/>
                      <a:pt x="178656" y="310415"/>
                    </a:cubicBezTo>
                    <a:lnTo>
                      <a:pt x="178656" y="256818"/>
                    </a:lnTo>
                    <a:cubicBezTo>
                      <a:pt x="189822" y="256818"/>
                      <a:pt x="202105" y="257935"/>
                      <a:pt x="213271" y="260168"/>
                    </a:cubicBezTo>
                    <a:lnTo>
                      <a:pt x="203221" y="236719"/>
                    </a:lnTo>
                    <a:cubicBezTo>
                      <a:pt x="195405" y="235603"/>
                      <a:pt x="187589" y="235603"/>
                      <a:pt x="178656" y="234486"/>
                    </a:cubicBezTo>
                    <a:lnTo>
                      <a:pt x="178656" y="178656"/>
                    </a:lnTo>
                    <a:lnTo>
                      <a:pt x="234486" y="178656"/>
                    </a:lnTo>
                    <a:cubicBezTo>
                      <a:pt x="234486" y="186472"/>
                      <a:pt x="233369" y="194288"/>
                      <a:pt x="232253" y="200988"/>
                    </a:cubicBezTo>
                    <a:lnTo>
                      <a:pt x="253468" y="209921"/>
                    </a:lnTo>
                    <a:cubicBezTo>
                      <a:pt x="254585" y="199871"/>
                      <a:pt x="255701" y="188705"/>
                      <a:pt x="255701" y="178656"/>
                    </a:cubicBezTo>
                    <a:lnTo>
                      <a:pt x="311531" y="178656"/>
                    </a:lnTo>
                    <a:cubicBezTo>
                      <a:pt x="310415" y="196522"/>
                      <a:pt x="305948" y="213271"/>
                      <a:pt x="298132" y="228903"/>
                    </a:cubicBezTo>
                    <a:lnTo>
                      <a:pt x="318231" y="237836"/>
                    </a:lnTo>
                    <a:cubicBezTo>
                      <a:pt x="328280" y="215504"/>
                      <a:pt x="333863" y="192055"/>
                      <a:pt x="333863" y="167490"/>
                    </a:cubicBezTo>
                    <a:cubicBezTo>
                      <a:pt x="333863" y="119476"/>
                      <a:pt x="312648" y="73696"/>
                      <a:pt x="276917" y="42431"/>
                    </a:cubicBezTo>
                    <a:cubicBezTo>
                      <a:pt x="247885" y="14516"/>
                      <a:pt x="208804" y="0"/>
                      <a:pt x="167490" y="0"/>
                    </a:cubicBezTo>
                    <a:cubicBezTo>
                      <a:pt x="126176" y="0"/>
                      <a:pt x="87095" y="14516"/>
                      <a:pt x="56947" y="41314"/>
                    </a:cubicBezTo>
                    <a:cubicBezTo>
                      <a:pt x="21215" y="73696"/>
                      <a:pt x="0" y="119476"/>
                      <a:pt x="0" y="167490"/>
                    </a:cubicBezTo>
                    <a:cubicBezTo>
                      <a:pt x="0" y="215504"/>
                      <a:pt x="21215" y="261284"/>
                      <a:pt x="56947" y="292549"/>
                    </a:cubicBezTo>
                    <a:cubicBezTo>
                      <a:pt x="87095" y="320464"/>
                      <a:pt x="126176" y="334980"/>
                      <a:pt x="167490" y="334980"/>
                    </a:cubicBezTo>
                    <a:cubicBezTo>
                      <a:pt x="192055" y="334980"/>
                      <a:pt x="215504" y="329397"/>
                      <a:pt x="237836" y="319348"/>
                    </a:cubicBezTo>
                    <a:lnTo>
                      <a:pt x="228903" y="299249"/>
                    </a:lnTo>
                    <a:close/>
                    <a:moveTo>
                      <a:pt x="281383" y="77045"/>
                    </a:moveTo>
                    <a:cubicBezTo>
                      <a:pt x="299249" y="99377"/>
                      <a:pt x="310415" y="127292"/>
                      <a:pt x="312648" y="156324"/>
                    </a:cubicBezTo>
                    <a:lnTo>
                      <a:pt x="256818" y="156324"/>
                    </a:lnTo>
                    <a:cubicBezTo>
                      <a:pt x="255701" y="132875"/>
                      <a:pt x="252352" y="110543"/>
                      <a:pt x="246769" y="90445"/>
                    </a:cubicBezTo>
                    <a:cubicBezTo>
                      <a:pt x="259051" y="85978"/>
                      <a:pt x="271334" y="82628"/>
                      <a:pt x="281383" y="77045"/>
                    </a:cubicBezTo>
                    <a:close/>
                    <a:moveTo>
                      <a:pt x="263518" y="59180"/>
                    </a:moveTo>
                    <a:cubicBezTo>
                      <a:pt x="263518" y="59180"/>
                      <a:pt x="264634" y="60296"/>
                      <a:pt x="264634" y="60296"/>
                    </a:cubicBezTo>
                    <a:cubicBezTo>
                      <a:pt x="256818" y="63646"/>
                      <a:pt x="249002" y="66996"/>
                      <a:pt x="240069" y="69229"/>
                    </a:cubicBezTo>
                    <a:cubicBezTo>
                      <a:pt x="234486" y="55830"/>
                      <a:pt x="227786" y="43547"/>
                      <a:pt x="221087" y="33498"/>
                    </a:cubicBezTo>
                    <a:cubicBezTo>
                      <a:pt x="236719" y="39081"/>
                      <a:pt x="251235" y="48014"/>
                      <a:pt x="263518" y="59180"/>
                    </a:cubicBezTo>
                    <a:close/>
                    <a:moveTo>
                      <a:pt x="178656" y="24565"/>
                    </a:moveTo>
                    <a:cubicBezTo>
                      <a:pt x="193172" y="30148"/>
                      <a:pt x="207688" y="48014"/>
                      <a:pt x="217737" y="73696"/>
                    </a:cubicBezTo>
                    <a:cubicBezTo>
                      <a:pt x="205454" y="75929"/>
                      <a:pt x="192055" y="77045"/>
                      <a:pt x="178656" y="78162"/>
                    </a:cubicBezTo>
                    <a:lnTo>
                      <a:pt x="178656" y="24565"/>
                    </a:lnTo>
                    <a:close/>
                    <a:moveTo>
                      <a:pt x="178656" y="100494"/>
                    </a:moveTo>
                    <a:cubicBezTo>
                      <a:pt x="194288" y="100494"/>
                      <a:pt x="209921" y="98261"/>
                      <a:pt x="225553" y="94911"/>
                    </a:cubicBezTo>
                    <a:cubicBezTo>
                      <a:pt x="230020" y="112777"/>
                      <a:pt x="233369" y="132875"/>
                      <a:pt x="234486" y="156324"/>
                    </a:cubicBezTo>
                    <a:lnTo>
                      <a:pt x="178656" y="156324"/>
                    </a:lnTo>
                    <a:lnTo>
                      <a:pt x="178656" y="100494"/>
                    </a:lnTo>
                    <a:close/>
                    <a:moveTo>
                      <a:pt x="71462" y="58063"/>
                    </a:moveTo>
                    <a:cubicBezTo>
                      <a:pt x="83745" y="46897"/>
                      <a:pt x="98261" y="37964"/>
                      <a:pt x="113893" y="32381"/>
                    </a:cubicBezTo>
                    <a:cubicBezTo>
                      <a:pt x="106077" y="42431"/>
                      <a:pt x="100494" y="54713"/>
                      <a:pt x="94911" y="68113"/>
                    </a:cubicBezTo>
                    <a:cubicBezTo>
                      <a:pt x="85978" y="65879"/>
                      <a:pt x="78162" y="63646"/>
                      <a:pt x="70346" y="60296"/>
                    </a:cubicBezTo>
                    <a:cubicBezTo>
                      <a:pt x="70346" y="59180"/>
                      <a:pt x="71462" y="59180"/>
                      <a:pt x="71462" y="58063"/>
                    </a:cubicBezTo>
                    <a:close/>
                    <a:moveTo>
                      <a:pt x="53597" y="77045"/>
                    </a:moveTo>
                    <a:cubicBezTo>
                      <a:pt x="63646" y="81512"/>
                      <a:pt x="74812" y="85978"/>
                      <a:pt x="87095" y="89328"/>
                    </a:cubicBezTo>
                    <a:cubicBezTo>
                      <a:pt x="82628" y="110543"/>
                      <a:pt x="79279" y="132875"/>
                      <a:pt x="78162" y="156324"/>
                    </a:cubicBezTo>
                    <a:lnTo>
                      <a:pt x="22332" y="156324"/>
                    </a:lnTo>
                    <a:cubicBezTo>
                      <a:pt x="25682" y="127292"/>
                      <a:pt x="35731" y="99377"/>
                      <a:pt x="53597" y="77045"/>
                    </a:cubicBezTo>
                    <a:close/>
                    <a:moveTo>
                      <a:pt x="53597" y="257935"/>
                    </a:moveTo>
                    <a:cubicBezTo>
                      <a:pt x="35731" y="235603"/>
                      <a:pt x="24565" y="207688"/>
                      <a:pt x="22332" y="178656"/>
                    </a:cubicBezTo>
                    <a:lnTo>
                      <a:pt x="78162" y="178656"/>
                    </a:lnTo>
                    <a:cubicBezTo>
                      <a:pt x="79279" y="202105"/>
                      <a:pt x="82628" y="224437"/>
                      <a:pt x="88211" y="244535"/>
                    </a:cubicBezTo>
                    <a:cubicBezTo>
                      <a:pt x="75929" y="249002"/>
                      <a:pt x="63646" y="252352"/>
                      <a:pt x="53597" y="257935"/>
                    </a:cubicBezTo>
                    <a:close/>
                    <a:moveTo>
                      <a:pt x="71462" y="275800"/>
                    </a:moveTo>
                    <a:cubicBezTo>
                      <a:pt x="71462" y="275800"/>
                      <a:pt x="70346" y="274684"/>
                      <a:pt x="70346" y="274684"/>
                    </a:cubicBezTo>
                    <a:cubicBezTo>
                      <a:pt x="78162" y="271334"/>
                      <a:pt x="85978" y="267984"/>
                      <a:pt x="94911" y="265751"/>
                    </a:cubicBezTo>
                    <a:cubicBezTo>
                      <a:pt x="100494" y="279150"/>
                      <a:pt x="107194" y="291433"/>
                      <a:pt x="113893" y="301482"/>
                    </a:cubicBezTo>
                    <a:cubicBezTo>
                      <a:pt x="98261" y="295899"/>
                      <a:pt x="83745" y="286966"/>
                      <a:pt x="71462" y="275800"/>
                    </a:cubicBezTo>
                    <a:close/>
                    <a:moveTo>
                      <a:pt x="156324" y="310415"/>
                    </a:moveTo>
                    <a:cubicBezTo>
                      <a:pt x="141808" y="304832"/>
                      <a:pt x="127292" y="286966"/>
                      <a:pt x="117243" y="261284"/>
                    </a:cubicBezTo>
                    <a:cubicBezTo>
                      <a:pt x="129526" y="259051"/>
                      <a:pt x="142925" y="257935"/>
                      <a:pt x="156324" y="256818"/>
                    </a:cubicBezTo>
                    <a:lnTo>
                      <a:pt x="156324" y="310415"/>
                    </a:lnTo>
                    <a:close/>
                    <a:moveTo>
                      <a:pt x="156324" y="234486"/>
                    </a:moveTo>
                    <a:cubicBezTo>
                      <a:pt x="140692" y="234486"/>
                      <a:pt x="125059" y="236719"/>
                      <a:pt x="109427" y="240069"/>
                    </a:cubicBezTo>
                    <a:cubicBezTo>
                      <a:pt x="104960" y="222203"/>
                      <a:pt x="101611" y="200988"/>
                      <a:pt x="100494" y="178656"/>
                    </a:cubicBezTo>
                    <a:lnTo>
                      <a:pt x="156324" y="178656"/>
                    </a:lnTo>
                    <a:lnTo>
                      <a:pt x="156324" y="234486"/>
                    </a:lnTo>
                    <a:close/>
                    <a:moveTo>
                      <a:pt x="156324" y="156324"/>
                    </a:moveTo>
                    <a:lnTo>
                      <a:pt x="100494" y="156324"/>
                    </a:lnTo>
                    <a:cubicBezTo>
                      <a:pt x="101611" y="133992"/>
                      <a:pt x="104960" y="112777"/>
                      <a:pt x="109427" y="94911"/>
                    </a:cubicBezTo>
                    <a:cubicBezTo>
                      <a:pt x="123943" y="98261"/>
                      <a:pt x="139575" y="99377"/>
                      <a:pt x="156324" y="100494"/>
                    </a:cubicBezTo>
                    <a:lnTo>
                      <a:pt x="156324" y="156324"/>
                    </a:lnTo>
                    <a:close/>
                    <a:moveTo>
                      <a:pt x="156324" y="78162"/>
                    </a:moveTo>
                    <a:cubicBezTo>
                      <a:pt x="142925" y="78162"/>
                      <a:pt x="129526" y="75929"/>
                      <a:pt x="117243" y="73696"/>
                    </a:cubicBezTo>
                    <a:cubicBezTo>
                      <a:pt x="127292" y="48014"/>
                      <a:pt x="141808" y="30148"/>
                      <a:pt x="156324" y="24565"/>
                    </a:cubicBezTo>
                    <a:lnTo>
                      <a:pt x="156324" y="78162"/>
                    </a:lnTo>
                    <a:close/>
                  </a:path>
                </a:pathLst>
              </a:custGeom>
              <a:solidFill>
                <a:schemeClr val="tx1"/>
              </a:solidFill>
              <a:ln w="11013" cap="flat">
                <a:noFill/>
                <a:prstDash val="solid"/>
                <a:miter/>
              </a:ln>
            </p:spPr>
            <p:txBody>
              <a:bodyPr rtlCol="0" anchor="ctr" anchorCtr="0"/>
              <a:lstStyle/>
              <a:p>
                <a:endParaRPr lang="en-GB" sz="1400"/>
              </a:p>
            </p:txBody>
          </p:sp>
          <p:sp>
            <p:nvSpPr>
              <p:cNvPr id="21" name="Freeform: Shape 20">
                <a:extLst>
                  <a:ext uri="{FF2B5EF4-FFF2-40B4-BE49-F238E27FC236}">
                    <a16:creationId xmlns:a16="http://schemas.microsoft.com/office/drawing/2014/main" id="{8B2F5DCF-FE45-4955-B086-CC505524D8A9}"/>
                  </a:ext>
                </a:extLst>
              </p:cNvPr>
              <p:cNvSpPr/>
              <p:nvPr/>
            </p:nvSpPr>
            <p:spPr>
              <a:xfrm>
                <a:off x="852255" y="3987177"/>
                <a:ext cx="133992" cy="133992"/>
              </a:xfrm>
              <a:custGeom>
                <a:avLst/>
                <a:gdLst>
                  <a:gd name="connsiteX0" fmla="*/ 133992 w 133992"/>
                  <a:gd name="connsiteY0" fmla="*/ 118360 h 133992"/>
                  <a:gd name="connsiteX1" fmla="*/ 83745 w 133992"/>
                  <a:gd name="connsiteY1" fmla="*/ 68113 h 133992"/>
                  <a:gd name="connsiteX2" fmla="*/ 132875 w 133992"/>
                  <a:gd name="connsiteY2" fmla="*/ 55830 h 133992"/>
                  <a:gd name="connsiteX3" fmla="*/ 0 w 133992"/>
                  <a:gd name="connsiteY3" fmla="*/ 0 h 133992"/>
                  <a:gd name="connsiteX4" fmla="*/ 55830 w 133992"/>
                  <a:gd name="connsiteY4" fmla="*/ 132875 h 133992"/>
                  <a:gd name="connsiteX5" fmla="*/ 68113 w 133992"/>
                  <a:gd name="connsiteY5" fmla="*/ 83745 h 133992"/>
                  <a:gd name="connsiteX6" fmla="*/ 118360 w 133992"/>
                  <a:gd name="connsiteY6" fmla="*/ 13399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92" h="133992">
                    <a:moveTo>
                      <a:pt x="133992" y="118360"/>
                    </a:moveTo>
                    <a:lnTo>
                      <a:pt x="83745" y="68113"/>
                    </a:lnTo>
                    <a:lnTo>
                      <a:pt x="132875" y="55830"/>
                    </a:lnTo>
                    <a:lnTo>
                      <a:pt x="0" y="0"/>
                    </a:lnTo>
                    <a:lnTo>
                      <a:pt x="55830" y="132875"/>
                    </a:lnTo>
                    <a:lnTo>
                      <a:pt x="68113" y="83745"/>
                    </a:lnTo>
                    <a:lnTo>
                      <a:pt x="118360" y="133992"/>
                    </a:lnTo>
                    <a:close/>
                  </a:path>
                </a:pathLst>
              </a:custGeom>
              <a:solidFill>
                <a:schemeClr val="tx1"/>
              </a:solidFill>
              <a:ln w="11013" cap="flat">
                <a:noFill/>
                <a:prstDash val="solid"/>
                <a:miter/>
              </a:ln>
            </p:spPr>
            <p:txBody>
              <a:bodyPr rtlCol="0" anchor="ctr" anchorCtr="0"/>
              <a:lstStyle/>
              <a:p>
                <a:endParaRPr lang="en-GB" sz="1400"/>
              </a:p>
            </p:txBody>
          </p:sp>
        </p:grpSp>
        <p:sp>
          <p:nvSpPr>
            <p:cNvPr id="19" name="TextBox 18">
              <a:extLst>
                <a:ext uri="{FF2B5EF4-FFF2-40B4-BE49-F238E27FC236}">
                  <a16:creationId xmlns:a16="http://schemas.microsoft.com/office/drawing/2014/main" id="{08AE69F0-248D-4227-AE82-6E2FE5D8A811}"/>
                </a:ext>
              </a:extLst>
            </p:cNvPr>
            <p:cNvSpPr txBox="1"/>
            <p:nvPr/>
          </p:nvSpPr>
          <p:spPr>
            <a:xfrm>
              <a:off x="1033826" y="3565623"/>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highwaysengland.co.uk</a:t>
              </a:r>
            </a:p>
          </p:txBody>
        </p:sp>
      </p:grpSp>
      <p:grpSp>
        <p:nvGrpSpPr>
          <p:cNvPr id="22" name="Group 21">
            <a:extLst>
              <a:ext uri="{FF2B5EF4-FFF2-40B4-BE49-F238E27FC236}">
                <a16:creationId xmlns:a16="http://schemas.microsoft.com/office/drawing/2014/main" id="{78C8B524-62C3-41EA-BFE9-9BF66A051521}"/>
              </a:ext>
            </a:extLst>
          </p:cNvPr>
          <p:cNvGrpSpPr/>
          <p:nvPr userDrawn="1"/>
        </p:nvGrpSpPr>
        <p:grpSpPr>
          <a:xfrm>
            <a:off x="642324" y="4031771"/>
            <a:ext cx="3696762" cy="313932"/>
            <a:chOff x="642324" y="4022120"/>
            <a:chExt cx="3696762" cy="313932"/>
          </a:xfrm>
        </p:grpSpPr>
        <p:sp>
          <p:nvSpPr>
            <p:cNvPr id="23" name="Graphic 52">
              <a:extLst>
                <a:ext uri="{FF2B5EF4-FFF2-40B4-BE49-F238E27FC236}">
                  <a16:creationId xmlns:a16="http://schemas.microsoft.com/office/drawing/2014/main" id="{1D936619-9B69-492D-8F09-F101804FDE6B}"/>
                </a:ext>
              </a:extLst>
            </p:cNvPr>
            <p:cNvSpPr/>
            <p:nvPr/>
          </p:nvSpPr>
          <p:spPr>
            <a:xfrm>
              <a:off x="642324" y="4027397"/>
              <a:ext cx="373296" cy="303379"/>
            </a:xfrm>
            <a:custGeom>
              <a:avLst/>
              <a:gdLst>
                <a:gd name="connsiteX0" fmla="*/ 892134 w 2838459"/>
                <a:gd name="connsiteY0" fmla="*/ 2306263 h 2306831"/>
                <a:gd name="connsiteX1" fmla="*/ 2549065 w 2838459"/>
                <a:gd name="connsiteY1" fmla="*/ 649332 h 2306831"/>
                <a:gd name="connsiteX2" fmla="*/ 2547427 w 2838459"/>
                <a:gd name="connsiteY2" fmla="*/ 574046 h 2306831"/>
                <a:gd name="connsiteX3" fmla="*/ 2837920 w 2838459"/>
                <a:gd name="connsiteY3" fmla="*/ 272494 h 2306831"/>
                <a:gd name="connsiteX4" fmla="*/ 2503488 w 2838459"/>
                <a:gd name="connsiteY4" fmla="*/ 364172 h 2306831"/>
                <a:gd name="connsiteX5" fmla="*/ 2759577 w 2838459"/>
                <a:gd name="connsiteY5" fmla="*/ 42065 h 2306831"/>
                <a:gd name="connsiteX6" fmla="*/ 2389778 w 2838459"/>
                <a:gd name="connsiteY6" fmla="*/ 183416 h 2306831"/>
                <a:gd name="connsiteX7" fmla="*/ 1964687 w 2838459"/>
                <a:gd name="connsiteY7" fmla="*/ -569 h 2306831"/>
                <a:gd name="connsiteX8" fmla="*/ 1382290 w 2838459"/>
                <a:gd name="connsiteY8" fmla="*/ 581714 h 2306831"/>
                <a:gd name="connsiteX9" fmla="*/ 1397388 w 2838459"/>
                <a:gd name="connsiteY9" fmla="*/ 714502 h 2306831"/>
                <a:gd name="connsiteX10" fmla="*/ 197000 w 2838459"/>
                <a:gd name="connsiteY10" fmla="*/ 106045 h 2306831"/>
                <a:gd name="connsiteX11" fmla="*/ 118142 w 2838459"/>
                <a:gd name="connsiteY11" fmla="*/ 398748 h 2306831"/>
                <a:gd name="connsiteX12" fmla="*/ 377298 w 2838459"/>
                <a:gd name="connsiteY12" fmla="*/ 883504 h 2306831"/>
                <a:gd name="connsiteX13" fmla="*/ 113542 w 2838459"/>
                <a:gd name="connsiteY13" fmla="*/ 810666 h 2306831"/>
                <a:gd name="connsiteX14" fmla="*/ 113456 w 2838459"/>
                <a:gd name="connsiteY14" fmla="*/ 818105 h 2306831"/>
                <a:gd name="connsiteX15" fmla="*/ 580676 w 2838459"/>
                <a:gd name="connsiteY15" fmla="*/ 1388977 h 2306831"/>
                <a:gd name="connsiteX16" fmla="*/ 427114 w 2838459"/>
                <a:gd name="connsiteY16" fmla="*/ 1409474 h 2306831"/>
                <a:gd name="connsiteX17" fmla="*/ 317662 w 2838459"/>
                <a:gd name="connsiteY17" fmla="*/ 1398968 h 2306831"/>
                <a:gd name="connsiteX18" fmla="*/ 861683 w 2838459"/>
                <a:gd name="connsiteY18" fmla="*/ 1803457 h 2306831"/>
                <a:gd name="connsiteX19" fmla="*/ 138383 w 2838459"/>
                <a:gd name="connsiteY19" fmla="*/ 2052726 h 2306831"/>
                <a:gd name="connsiteX20" fmla="*/ -539 w 2838459"/>
                <a:gd name="connsiteY20" fmla="*/ 2044668 h 2306831"/>
                <a:gd name="connsiteX21" fmla="*/ 892163 w 2838459"/>
                <a:gd name="connsiteY21" fmla="*/ 2306263 h 23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459" h="2306831">
                  <a:moveTo>
                    <a:pt x="892134" y="2306263"/>
                  </a:moveTo>
                  <a:cubicBezTo>
                    <a:pt x="1963325" y="2306263"/>
                    <a:pt x="2549065" y="1418838"/>
                    <a:pt x="2549065" y="649332"/>
                  </a:cubicBezTo>
                  <a:cubicBezTo>
                    <a:pt x="2549065" y="624119"/>
                    <a:pt x="2548561" y="599030"/>
                    <a:pt x="2547427" y="574046"/>
                  </a:cubicBezTo>
                  <a:cubicBezTo>
                    <a:pt x="2661136" y="491845"/>
                    <a:pt x="2759967" y="389271"/>
                    <a:pt x="2837920" y="272494"/>
                  </a:cubicBezTo>
                  <a:cubicBezTo>
                    <a:pt x="2733574" y="318872"/>
                    <a:pt x="2621283" y="350094"/>
                    <a:pt x="2503488" y="364172"/>
                  </a:cubicBezTo>
                  <a:cubicBezTo>
                    <a:pt x="2623722" y="292077"/>
                    <a:pt x="2716029" y="178025"/>
                    <a:pt x="2759577" y="42065"/>
                  </a:cubicBezTo>
                  <a:cubicBezTo>
                    <a:pt x="2647059" y="108769"/>
                    <a:pt x="2522443" y="157251"/>
                    <a:pt x="2389778" y="183416"/>
                  </a:cubicBezTo>
                  <a:cubicBezTo>
                    <a:pt x="2283508" y="70221"/>
                    <a:pt x="2132213" y="-569"/>
                    <a:pt x="1964687" y="-569"/>
                  </a:cubicBezTo>
                  <a:cubicBezTo>
                    <a:pt x="1643085" y="-569"/>
                    <a:pt x="1382290" y="260226"/>
                    <a:pt x="1382290" y="581714"/>
                  </a:cubicBezTo>
                  <a:cubicBezTo>
                    <a:pt x="1382290" y="627415"/>
                    <a:pt x="1387396" y="671868"/>
                    <a:pt x="1397388" y="714502"/>
                  </a:cubicBezTo>
                  <a:cubicBezTo>
                    <a:pt x="913375" y="690147"/>
                    <a:pt x="484188" y="458412"/>
                    <a:pt x="197000" y="106045"/>
                  </a:cubicBezTo>
                  <a:cubicBezTo>
                    <a:pt x="146984" y="192103"/>
                    <a:pt x="118142" y="292077"/>
                    <a:pt x="118142" y="398748"/>
                  </a:cubicBezTo>
                  <a:cubicBezTo>
                    <a:pt x="118142" y="600792"/>
                    <a:pt x="220955" y="779157"/>
                    <a:pt x="377298" y="883504"/>
                  </a:cubicBezTo>
                  <a:cubicBezTo>
                    <a:pt x="281753" y="880551"/>
                    <a:pt x="191999" y="854319"/>
                    <a:pt x="113542" y="810666"/>
                  </a:cubicBezTo>
                  <a:cubicBezTo>
                    <a:pt x="113456" y="813114"/>
                    <a:pt x="113456" y="815495"/>
                    <a:pt x="113456" y="818105"/>
                  </a:cubicBezTo>
                  <a:cubicBezTo>
                    <a:pt x="113456" y="1100131"/>
                    <a:pt x="314195" y="1335618"/>
                    <a:pt x="580676" y="1388977"/>
                  </a:cubicBezTo>
                  <a:cubicBezTo>
                    <a:pt x="531737" y="1402321"/>
                    <a:pt x="480245" y="1409474"/>
                    <a:pt x="427114" y="1409474"/>
                  </a:cubicBezTo>
                  <a:cubicBezTo>
                    <a:pt x="389643" y="1409474"/>
                    <a:pt x="353143" y="1405788"/>
                    <a:pt x="317662" y="1398968"/>
                  </a:cubicBezTo>
                  <a:cubicBezTo>
                    <a:pt x="391796" y="1630359"/>
                    <a:pt x="606784" y="1798742"/>
                    <a:pt x="861683" y="1803457"/>
                  </a:cubicBezTo>
                  <a:cubicBezTo>
                    <a:pt x="662363" y="1959686"/>
                    <a:pt x="411274" y="2052726"/>
                    <a:pt x="138383" y="2052726"/>
                  </a:cubicBezTo>
                  <a:cubicBezTo>
                    <a:pt x="91434" y="2052726"/>
                    <a:pt x="45048" y="2050059"/>
                    <a:pt x="-539" y="2044668"/>
                  </a:cubicBezTo>
                  <a:cubicBezTo>
                    <a:pt x="257197" y="2209870"/>
                    <a:pt x="563246" y="2306263"/>
                    <a:pt x="892163" y="2306263"/>
                  </a:cubicBezTo>
                </a:path>
              </a:pathLst>
            </a:custGeom>
            <a:solidFill>
              <a:schemeClr val="tx1"/>
            </a:solidFill>
            <a:ln w="9525" cap="flat">
              <a:noFill/>
              <a:prstDash val="solid"/>
              <a:miter/>
            </a:ln>
          </p:spPr>
          <p:txBody>
            <a:bodyPr rtlCol="0" anchor="ctr" anchorCtr="0"/>
            <a:lstStyle/>
            <a:p>
              <a:endParaRPr lang="en-GB" sz="1400"/>
            </a:p>
          </p:txBody>
        </p:sp>
        <p:sp>
          <p:nvSpPr>
            <p:cNvPr id="24" name="TextBox 23">
              <a:extLst>
                <a:ext uri="{FF2B5EF4-FFF2-40B4-BE49-F238E27FC236}">
                  <a16:creationId xmlns:a16="http://schemas.microsoft.com/office/drawing/2014/main" id="{EB17C879-28D5-472B-A84E-99227C2B54B4}"/>
                </a:ext>
              </a:extLst>
            </p:cNvPr>
            <p:cNvSpPr txBox="1"/>
            <p:nvPr/>
          </p:nvSpPr>
          <p:spPr>
            <a:xfrm>
              <a:off x="1033826" y="4022120"/>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Twitter</a:t>
              </a:r>
              <a:r>
                <a:rPr lang="en-GB" sz="1600">
                  <a:solidFill>
                    <a:schemeClr val="accent1"/>
                  </a:solidFill>
                </a:rPr>
                <a:t> @HighwaysEngland</a:t>
              </a:r>
            </a:p>
          </p:txBody>
        </p:sp>
      </p:grpSp>
      <p:sp>
        <p:nvSpPr>
          <p:cNvPr id="25" name="Footer Placeholder 22">
            <a:extLst>
              <a:ext uri="{FF2B5EF4-FFF2-40B4-BE49-F238E27FC236}">
                <a16:creationId xmlns:a16="http://schemas.microsoft.com/office/drawing/2014/main" id="{3FCFEDDE-61C7-47BB-B4ED-579722986406}"/>
              </a:ext>
            </a:extLst>
          </p:cNvPr>
          <p:cNvSpPr>
            <a:spLocks noGrp="1"/>
          </p:cNvSpPr>
          <p:nvPr>
            <p:ph type="ftr" sz="quarter" idx="21"/>
          </p:nvPr>
        </p:nvSpPr>
        <p:spPr>
          <a:xfrm>
            <a:off x="590731" y="6378063"/>
            <a:ext cx="1460791" cy="215444"/>
          </a:xfrm>
          <a:prstGeom prst="rect">
            <a:avLst/>
          </a:prstGeom>
        </p:spPr>
        <p:txBody>
          <a:bodyPr/>
          <a:lstStyle/>
          <a:p>
            <a:r>
              <a:rPr lang="en-GB"/>
              <a:t>© 2021 National Highways</a:t>
            </a:r>
          </a:p>
        </p:txBody>
      </p:sp>
      <p:pic>
        <p:nvPicPr>
          <p:cNvPr id="26" name="Picture 25">
            <a:extLst>
              <a:ext uri="{FF2B5EF4-FFF2-40B4-BE49-F238E27FC236}">
                <a16:creationId xmlns:a16="http://schemas.microsoft.com/office/drawing/2014/main" id="{31A86E18-A781-40CD-BDE1-5052E28662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373886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2" name="Footer Placeholder 22">
            <a:extLst>
              <a:ext uri="{FF2B5EF4-FFF2-40B4-BE49-F238E27FC236}">
                <a16:creationId xmlns:a16="http://schemas.microsoft.com/office/drawing/2014/main" id="{F2635FBA-9EC2-42FB-99B4-22D6188E8E2B}"/>
              </a:ext>
            </a:extLst>
          </p:cNvPr>
          <p:cNvSpPr>
            <a:spLocks noGrp="1"/>
          </p:cNvSpPr>
          <p:nvPr>
            <p:ph type="ftr" sz="quarter" idx="22"/>
          </p:nvPr>
        </p:nvSpPr>
        <p:spPr>
          <a:xfrm>
            <a:off x="260484"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93507236-A559-44D5-A6D5-9FA2548132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692892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Medium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5092700" y="107950"/>
            <a:ext cx="6991349" cy="6642100"/>
          </a:xfrm>
          <a:solidFill>
            <a:schemeClr val="accent6">
              <a:lumMod val="20000"/>
              <a:lumOff val="80000"/>
            </a:schemeClr>
          </a:solidFill>
        </p:spPr>
        <p:txBody>
          <a:body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5092700"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98" name="Picture 97" descr="Shape, background pattern&#10;&#10;Description automatically generated">
            <a:extLst>
              <a:ext uri="{FF2B5EF4-FFF2-40B4-BE49-F238E27FC236}">
                <a16:creationId xmlns:a16="http://schemas.microsoft.com/office/drawing/2014/main" id="{D2A1DEC2-8A0D-478D-8F8C-68599FB664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3148" r="58227"/>
          <a:stretch/>
        </p:blipFill>
        <p:spPr>
          <a:xfrm>
            <a:off x="108000" y="107896"/>
            <a:ext cx="498470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3101" y="374859"/>
            <a:ext cx="4497765"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0" name="Text Placeholder 7">
            <a:extLst>
              <a:ext uri="{FF2B5EF4-FFF2-40B4-BE49-F238E27FC236}">
                <a16:creationId xmlns:a16="http://schemas.microsoft.com/office/drawing/2014/main" id="{5AA8D88B-61EE-4FF2-9D54-D3346FD55B62}"/>
              </a:ext>
            </a:extLst>
          </p:cNvPr>
          <p:cNvSpPr>
            <a:spLocks noGrp="1"/>
          </p:cNvSpPr>
          <p:nvPr>
            <p:ph type="body" sz="quarter" idx="14" hasCustomPrompt="1"/>
          </p:nvPr>
        </p:nvSpPr>
        <p:spPr>
          <a:xfrm>
            <a:off x="8192294" y="107896"/>
            <a:ext cx="3664744" cy="4085281"/>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Footer Placeholder 22">
            <a:extLst>
              <a:ext uri="{FF2B5EF4-FFF2-40B4-BE49-F238E27FC236}">
                <a16:creationId xmlns:a16="http://schemas.microsoft.com/office/drawing/2014/main" id="{3A5CC1DB-F77A-4EA4-B2B4-EBD4EE727FEC}"/>
              </a:ext>
            </a:extLst>
          </p:cNvPr>
          <p:cNvSpPr>
            <a:spLocks noGrp="1"/>
          </p:cNvSpPr>
          <p:nvPr>
            <p:ph type="ftr" sz="quarter" idx="22"/>
          </p:nvPr>
        </p:nvSpPr>
        <p:spPr>
          <a:xfrm>
            <a:off x="27620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0C7366BF-D120-4CB0-A167-A004F09134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252905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Half Image Slide">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4E8560-1FB8-44DB-B5CB-BB4B6AE21A51}"/>
              </a:ext>
            </a:extLst>
          </p:cNvPr>
          <p:cNvSpPr>
            <a:spLocks noGrp="1"/>
          </p:cNvSpPr>
          <p:nvPr>
            <p:ph type="sldNum" sz="quarter" idx="12"/>
          </p:nvPr>
        </p:nvSpPr>
        <p:spPr/>
        <p:txBody>
          <a:bodyPr/>
          <a:lstStyle/>
          <a:p>
            <a:fld id="{49B443A2-A4B8-4E2F-82AA-63F4836A0303}" type="slidenum">
              <a:rPr lang="en-GB" smtClean="0"/>
              <a:t>‹#›</a:t>
            </a:fld>
            <a:endParaRPr lang="en-GB"/>
          </a:p>
        </p:txBody>
      </p:sp>
      <p:sp>
        <p:nvSpPr>
          <p:cNvPr id="6" name="Picture Placeholder 5">
            <a:extLst>
              <a:ext uri="{FF2B5EF4-FFF2-40B4-BE49-F238E27FC236}">
                <a16:creationId xmlns:a16="http://schemas.microsoft.com/office/drawing/2014/main" id="{2AA8DA6F-FEC7-4250-9201-8B299B223BC6}"/>
              </a:ext>
            </a:extLst>
          </p:cNvPr>
          <p:cNvSpPr>
            <a:spLocks noGrp="1"/>
          </p:cNvSpPr>
          <p:nvPr>
            <p:ph type="pic" sz="quarter" idx="13" hasCustomPrompt="1"/>
          </p:nvPr>
        </p:nvSpPr>
        <p:spPr>
          <a:xfrm>
            <a:off x="6096000" y="0"/>
            <a:ext cx="6096000" cy="6858000"/>
          </a:xfrm>
          <a:solidFill>
            <a:schemeClr val="accent6"/>
          </a:solidFill>
        </p:spPr>
        <p:txBody>
          <a:bodyPr lIns="360000" tIns="216000" rIns="360000"/>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6096000" y="0"/>
            <a:ext cx="216000" cy="6858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Tree>
    <p:extLst>
      <p:ext uri="{BB962C8B-B14F-4D97-AF65-F5344CB8AC3E}">
        <p14:creationId xmlns:p14="http://schemas.microsoft.com/office/powerpoint/2010/main" val="229289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4">
            <a:extLst>
              <a:ext uri="{FF2B5EF4-FFF2-40B4-BE49-F238E27FC236}">
                <a16:creationId xmlns:a16="http://schemas.microsoft.com/office/drawing/2014/main" id="{FA843D7A-9C1C-4DAC-9465-2C435EC627AA}"/>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FE1A7BDA-B650-4AC3-A02C-69F79A0141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083267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1391424"/>
            <a:ext cx="4314296" cy="1588127"/>
          </a:xfrm>
          <a:noFill/>
        </p:spPr>
        <p:txBody>
          <a:bodyPr wrap="square" rtlCol="0" anchor="b" anchorCtr="0">
            <a:noAutofit/>
          </a:bodyPr>
          <a:lstStyle>
            <a:lvl1pPr algn="l">
              <a:lnSpc>
                <a:spcPct val="90000"/>
              </a:lnSpc>
              <a:defRPr lang="en-GB" sz="5400" b="1">
                <a:solidFill>
                  <a:schemeClr val="bg1"/>
                </a:solidFill>
                <a:latin typeface="+mn-lt"/>
                <a:ea typeface="+mn-ea"/>
                <a:cs typeface="+mn-cs"/>
              </a:defRPr>
            </a:lvl1pPr>
          </a:lstStyle>
          <a:p>
            <a:pPr marL="0" lvl="0"/>
            <a:r>
              <a:rPr lang="en-US"/>
              <a:t>Find </a:t>
            </a:r>
            <a:br>
              <a:rPr lang="en-US"/>
            </a:br>
            <a:r>
              <a:rPr lang="en-US"/>
              <a:t>out more</a:t>
            </a:r>
            <a:endParaRPr lang="en-GB"/>
          </a:p>
        </p:txBody>
      </p:sp>
      <p:grpSp>
        <p:nvGrpSpPr>
          <p:cNvPr id="11" name="Group 10">
            <a:extLst>
              <a:ext uri="{FF2B5EF4-FFF2-40B4-BE49-F238E27FC236}">
                <a16:creationId xmlns:a16="http://schemas.microsoft.com/office/drawing/2014/main" id="{0715CB3A-64CF-42B7-93A8-ED6FAEC3DEE4}"/>
              </a:ext>
            </a:extLst>
          </p:cNvPr>
          <p:cNvGrpSpPr/>
          <p:nvPr userDrawn="1"/>
        </p:nvGrpSpPr>
        <p:grpSpPr>
          <a:xfrm>
            <a:off x="669925" y="4603644"/>
            <a:ext cx="1852559" cy="327489"/>
            <a:chOff x="669925" y="4496873"/>
            <a:chExt cx="1852559" cy="327489"/>
          </a:xfrm>
        </p:grpSpPr>
        <p:sp>
          <p:nvSpPr>
            <p:cNvPr id="12" name="Freeform 5">
              <a:extLst>
                <a:ext uri="{FF2B5EF4-FFF2-40B4-BE49-F238E27FC236}">
                  <a16:creationId xmlns:a16="http://schemas.microsoft.com/office/drawing/2014/main" id="{79FA3EC9-3E61-47A2-BC0A-E657ECCE8D87}"/>
                </a:ext>
              </a:extLst>
            </p:cNvPr>
            <p:cNvSpPr>
              <a:spLocks noEditPoints="1"/>
            </p:cNvSpPr>
            <p:nvPr/>
          </p:nvSpPr>
          <p:spPr bwMode="auto">
            <a:xfrm>
              <a:off x="669925" y="4496873"/>
              <a:ext cx="327488" cy="327489"/>
            </a:xfrm>
            <a:custGeom>
              <a:avLst/>
              <a:gdLst>
                <a:gd name="T0" fmla="*/ 1415 w 2016"/>
                <a:gd name="T1" fmla="*/ 188 h 2016"/>
                <a:gd name="T2" fmla="*/ 1718 w 2016"/>
                <a:gd name="T3" fmla="*/ 298 h 2016"/>
                <a:gd name="T4" fmla="*/ 1828 w 2016"/>
                <a:gd name="T5" fmla="*/ 601 h 2016"/>
                <a:gd name="T6" fmla="*/ 1828 w 2016"/>
                <a:gd name="T7" fmla="*/ 1415 h 2016"/>
                <a:gd name="T8" fmla="*/ 1718 w 2016"/>
                <a:gd name="T9" fmla="*/ 1718 h 2016"/>
                <a:gd name="T10" fmla="*/ 1415 w 2016"/>
                <a:gd name="T11" fmla="*/ 1828 h 2016"/>
                <a:gd name="T12" fmla="*/ 601 w 2016"/>
                <a:gd name="T13" fmla="*/ 1828 h 2016"/>
                <a:gd name="T14" fmla="*/ 298 w 2016"/>
                <a:gd name="T15" fmla="*/ 1718 h 2016"/>
                <a:gd name="T16" fmla="*/ 188 w 2016"/>
                <a:gd name="T17" fmla="*/ 1415 h 2016"/>
                <a:gd name="T18" fmla="*/ 188 w 2016"/>
                <a:gd name="T19" fmla="*/ 601 h 2016"/>
                <a:gd name="T20" fmla="*/ 298 w 2016"/>
                <a:gd name="T21" fmla="*/ 298 h 2016"/>
                <a:gd name="T22" fmla="*/ 601 w 2016"/>
                <a:gd name="T23" fmla="*/ 188 h 2016"/>
                <a:gd name="T24" fmla="*/ 1008 w 2016"/>
                <a:gd name="T25" fmla="*/ 0 h 2016"/>
                <a:gd name="T26" fmla="*/ 348 w 2016"/>
                <a:gd name="T27" fmla="*/ 53 h 2016"/>
                <a:gd name="T28" fmla="*/ 53 w 2016"/>
                <a:gd name="T29" fmla="*/ 348 h 2016"/>
                <a:gd name="T30" fmla="*/ 0 w 2016"/>
                <a:gd name="T31" fmla="*/ 1008 h 2016"/>
                <a:gd name="T32" fmla="*/ 53 w 2016"/>
                <a:gd name="T33" fmla="*/ 1668 h 2016"/>
                <a:gd name="T34" fmla="*/ 348 w 2016"/>
                <a:gd name="T35" fmla="*/ 1963 h 2016"/>
                <a:gd name="T36" fmla="*/ 1008 w 2016"/>
                <a:gd name="T37" fmla="*/ 2016 h 2016"/>
                <a:gd name="T38" fmla="*/ 1668 w 2016"/>
                <a:gd name="T39" fmla="*/ 1963 h 2016"/>
                <a:gd name="T40" fmla="*/ 1963 w 2016"/>
                <a:gd name="T41" fmla="*/ 1668 h 2016"/>
                <a:gd name="T42" fmla="*/ 2016 w 2016"/>
                <a:gd name="T43" fmla="*/ 1008 h 2016"/>
                <a:gd name="T44" fmla="*/ 1963 w 2016"/>
                <a:gd name="T45" fmla="*/ 348 h 2016"/>
                <a:gd name="T46" fmla="*/ 1668 w 2016"/>
                <a:gd name="T47" fmla="*/ 53 h 2016"/>
                <a:gd name="T48" fmla="*/ 1008 w 2016"/>
                <a:gd name="T49" fmla="*/ 0 h 2016"/>
                <a:gd name="T50" fmla="*/ 491 w 2016"/>
                <a:gd name="T51" fmla="*/ 1008 h 2016"/>
                <a:gd name="T52" fmla="*/ 1525 w 2016"/>
                <a:gd name="T53" fmla="*/ 1008 h 2016"/>
                <a:gd name="T54" fmla="*/ 1008 w 2016"/>
                <a:gd name="T55" fmla="*/ 1344 h 2016"/>
                <a:gd name="T56" fmla="*/ 1008 w 2016"/>
                <a:gd name="T57" fmla="*/ 672 h 2016"/>
                <a:gd name="T58" fmla="*/ 1008 w 2016"/>
                <a:gd name="T59" fmla="*/ 1344 h 2016"/>
                <a:gd name="T60" fmla="*/ 1425 w 2016"/>
                <a:gd name="T61" fmla="*/ 470 h 2016"/>
                <a:gd name="T62" fmla="*/ 1667 w 2016"/>
                <a:gd name="T63" fmla="*/ 4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moveTo>
                    <a:pt x="1008" y="491"/>
                  </a:moveTo>
                  <a:cubicBezTo>
                    <a:pt x="722" y="491"/>
                    <a:pt x="491" y="722"/>
                    <a:pt x="491" y="1008"/>
                  </a:cubicBezTo>
                  <a:cubicBezTo>
                    <a:pt x="491" y="1294"/>
                    <a:pt x="722" y="1525"/>
                    <a:pt x="1008" y="1525"/>
                  </a:cubicBezTo>
                  <a:cubicBezTo>
                    <a:pt x="1294" y="1525"/>
                    <a:pt x="1525" y="1294"/>
                    <a:pt x="1525" y="1008"/>
                  </a:cubicBezTo>
                  <a:cubicBezTo>
                    <a:pt x="1525" y="722"/>
                    <a:pt x="1294" y="491"/>
                    <a:pt x="1008" y="491"/>
                  </a:cubicBezTo>
                  <a:close/>
                  <a:moveTo>
                    <a:pt x="1008" y="1344"/>
                  </a:moveTo>
                  <a:cubicBezTo>
                    <a:pt x="822" y="1344"/>
                    <a:pt x="672" y="1194"/>
                    <a:pt x="672" y="1008"/>
                  </a:cubicBezTo>
                  <a:cubicBezTo>
                    <a:pt x="672" y="822"/>
                    <a:pt x="822" y="672"/>
                    <a:pt x="1008" y="672"/>
                  </a:cubicBezTo>
                  <a:cubicBezTo>
                    <a:pt x="1194" y="672"/>
                    <a:pt x="1344" y="822"/>
                    <a:pt x="1344" y="1008"/>
                  </a:cubicBezTo>
                  <a:cubicBezTo>
                    <a:pt x="1344" y="1194"/>
                    <a:pt x="1194" y="1344"/>
                    <a:pt x="1008" y="1344"/>
                  </a:cubicBezTo>
                  <a:close/>
                  <a:moveTo>
                    <a:pt x="1546" y="349"/>
                  </a:moveTo>
                  <a:cubicBezTo>
                    <a:pt x="1479" y="349"/>
                    <a:pt x="1425" y="403"/>
                    <a:pt x="1425" y="470"/>
                  </a:cubicBezTo>
                  <a:cubicBezTo>
                    <a:pt x="1425" y="537"/>
                    <a:pt x="1479" y="591"/>
                    <a:pt x="1546" y="591"/>
                  </a:cubicBezTo>
                  <a:cubicBezTo>
                    <a:pt x="1613" y="591"/>
                    <a:pt x="1667" y="537"/>
                    <a:pt x="1667" y="470"/>
                  </a:cubicBezTo>
                  <a:cubicBezTo>
                    <a:pt x="1667" y="403"/>
                    <a:pt x="1613" y="349"/>
                    <a:pt x="1546" y="349"/>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endParaRPr lang="en-GB" sz="1400"/>
            </a:p>
          </p:txBody>
        </p:sp>
        <p:sp>
          <p:nvSpPr>
            <p:cNvPr id="13" name="TextBox 12">
              <a:extLst>
                <a:ext uri="{FF2B5EF4-FFF2-40B4-BE49-F238E27FC236}">
                  <a16:creationId xmlns:a16="http://schemas.microsoft.com/office/drawing/2014/main" id="{3DE39E4F-C1C6-40EE-B6D7-0FA18A42A4FD}"/>
                </a:ext>
              </a:extLst>
            </p:cNvPr>
            <p:cNvSpPr txBox="1"/>
            <p:nvPr/>
          </p:nvSpPr>
          <p:spPr>
            <a:xfrm>
              <a:off x="1033826" y="4503651"/>
              <a:ext cx="1488658" cy="313932"/>
            </a:xfrm>
            <a:prstGeom prst="rect">
              <a:avLst/>
            </a:prstGeom>
            <a:noFill/>
          </p:spPr>
          <p:txBody>
            <a:bodyPr wrap="square" rtlCol="0" anchor="ctr" anchorCtr="0">
              <a:spAutoFit/>
            </a:bodyPr>
            <a:lstStyle/>
            <a:p>
              <a:pPr>
                <a:lnSpc>
                  <a:spcPct val="90000"/>
                </a:lnSpc>
              </a:pPr>
              <a:r>
                <a:rPr lang="en-GB" sz="1600">
                  <a:solidFill>
                    <a:schemeClr val="bg1"/>
                  </a:solidFill>
                </a:rPr>
                <a:t>Instagram</a:t>
              </a:r>
            </a:p>
          </p:txBody>
        </p:sp>
      </p:grpSp>
      <p:grpSp>
        <p:nvGrpSpPr>
          <p:cNvPr id="14" name="Group 13">
            <a:extLst>
              <a:ext uri="{FF2B5EF4-FFF2-40B4-BE49-F238E27FC236}">
                <a16:creationId xmlns:a16="http://schemas.microsoft.com/office/drawing/2014/main" id="{0AC5C3C0-7A94-418C-8639-47F191E5614E}"/>
              </a:ext>
            </a:extLst>
          </p:cNvPr>
          <p:cNvGrpSpPr/>
          <p:nvPr userDrawn="1"/>
        </p:nvGrpSpPr>
        <p:grpSpPr>
          <a:xfrm>
            <a:off x="670843" y="5189074"/>
            <a:ext cx="1851641" cy="327489"/>
            <a:chOff x="670843" y="5051470"/>
            <a:chExt cx="1851641" cy="327489"/>
          </a:xfrm>
        </p:grpSpPr>
        <p:sp>
          <p:nvSpPr>
            <p:cNvPr id="15" name="Freeform: Shape 14">
              <a:extLst>
                <a:ext uri="{FF2B5EF4-FFF2-40B4-BE49-F238E27FC236}">
                  <a16:creationId xmlns:a16="http://schemas.microsoft.com/office/drawing/2014/main" id="{0DEC7373-500D-4A6E-9DD6-D15996C0A38C}"/>
                </a:ext>
              </a:extLst>
            </p:cNvPr>
            <p:cNvSpPr>
              <a:spLocks/>
            </p:cNvSpPr>
            <p:nvPr/>
          </p:nvSpPr>
          <p:spPr bwMode="auto">
            <a:xfrm>
              <a:off x="670843" y="5051470"/>
              <a:ext cx="327360" cy="327489"/>
            </a:xfrm>
            <a:custGeom>
              <a:avLst/>
              <a:gdLst>
                <a:gd name="connsiteX0" fmla="*/ 222580 w 4029075"/>
                <a:gd name="connsiteY0" fmla="*/ 0 h 4030662"/>
                <a:gd name="connsiteX1" fmla="*/ 3806495 w 4029075"/>
                <a:gd name="connsiteY1" fmla="*/ 0 h 4030662"/>
                <a:gd name="connsiteX2" fmla="*/ 4029075 w 4029075"/>
                <a:gd name="connsiteY2" fmla="*/ 222668 h 4030662"/>
                <a:gd name="connsiteX3" fmla="*/ 4029075 w 4029075"/>
                <a:gd name="connsiteY3" fmla="*/ 3807994 h 4030662"/>
                <a:gd name="connsiteX4" fmla="*/ 3806495 w 4029075"/>
                <a:gd name="connsiteY4" fmla="*/ 4030662 h 4030662"/>
                <a:gd name="connsiteX5" fmla="*/ 2781290 w 4029075"/>
                <a:gd name="connsiteY5" fmla="*/ 4030662 h 4030662"/>
                <a:gd name="connsiteX6" fmla="*/ 2781290 w 4029075"/>
                <a:gd name="connsiteY6" fmla="*/ 2468394 h 4030662"/>
                <a:gd name="connsiteX7" fmla="*/ 3305539 w 4029075"/>
                <a:gd name="connsiteY7" fmla="*/ 2468394 h 4030662"/>
                <a:gd name="connsiteX8" fmla="*/ 3380971 w 4029075"/>
                <a:gd name="connsiteY8" fmla="*/ 1860845 h 4030662"/>
                <a:gd name="connsiteX9" fmla="*/ 2781290 w 4029075"/>
                <a:gd name="connsiteY9" fmla="*/ 1860845 h 4030662"/>
                <a:gd name="connsiteX10" fmla="*/ 2781290 w 4029075"/>
                <a:gd name="connsiteY10" fmla="*/ 1472165 h 4030662"/>
                <a:gd name="connsiteX11" fmla="*/ 3083016 w 4029075"/>
                <a:gd name="connsiteY11" fmla="*/ 1177825 h 4030662"/>
                <a:gd name="connsiteX12" fmla="*/ 3403600 w 4029075"/>
                <a:gd name="connsiteY12" fmla="*/ 1177825 h 4030662"/>
                <a:gd name="connsiteX13" fmla="*/ 3403600 w 4029075"/>
                <a:gd name="connsiteY13" fmla="*/ 634427 h 4030662"/>
                <a:gd name="connsiteX14" fmla="*/ 2935925 w 4029075"/>
                <a:gd name="connsiteY14" fmla="*/ 608012 h 4030662"/>
                <a:gd name="connsiteX15" fmla="*/ 2151436 w 4029075"/>
                <a:gd name="connsiteY15" fmla="*/ 1411788 h 4030662"/>
                <a:gd name="connsiteX16" fmla="*/ 2151436 w 4029075"/>
                <a:gd name="connsiteY16" fmla="*/ 1860845 h 4030662"/>
                <a:gd name="connsiteX17" fmla="*/ 1627187 w 4029075"/>
                <a:gd name="connsiteY17" fmla="*/ 1860845 h 4030662"/>
                <a:gd name="connsiteX18" fmla="*/ 1627187 w 4029075"/>
                <a:gd name="connsiteY18" fmla="*/ 2468394 h 4030662"/>
                <a:gd name="connsiteX19" fmla="*/ 2151436 w 4029075"/>
                <a:gd name="connsiteY19" fmla="*/ 2468394 h 4030662"/>
                <a:gd name="connsiteX20" fmla="*/ 2151436 w 4029075"/>
                <a:gd name="connsiteY20" fmla="*/ 4030662 h 4030662"/>
                <a:gd name="connsiteX21" fmla="*/ 222580 w 4029075"/>
                <a:gd name="connsiteY21" fmla="*/ 4030662 h 4030662"/>
                <a:gd name="connsiteX22" fmla="*/ 0 w 4029075"/>
                <a:gd name="connsiteY22" fmla="*/ 3807994 h 4030662"/>
                <a:gd name="connsiteX23" fmla="*/ 0 w 4029075"/>
                <a:gd name="connsiteY23" fmla="*/ 222668 h 4030662"/>
                <a:gd name="connsiteX24" fmla="*/ 222580 w 4029075"/>
                <a:gd name="connsiteY24" fmla="*/ 0 h 40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9075" h="4030662">
                  <a:moveTo>
                    <a:pt x="222580" y="0"/>
                  </a:moveTo>
                  <a:cubicBezTo>
                    <a:pt x="222580" y="0"/>
                    <a:pt x="222580" y="0"/>
                    <a:pt x="3806495" y="0"/>
                  </a:cubicBezTo>
                  <a:cubicBezTo>
                    <a:pt x="3927216" y="0"/>
                    <a:pt x="4029075" y="101899"/>
                    <a:pt x="4029075" y="222668"/>
                  </a:cubicBezTo>
                  <a:cubicBezTo>
                    <a:pt x="4029075" y="222668"/>
                    <a:pt x="4029075" y="222668"/>
                    <a:pt x="4029075" y="3807994"/>
                  </a:cubicBezTo>
                  <a:cubicBezTo>
                    <a:pt x="4029075" y="3928763"/>
                    <a:pt x="3927216" y="4030662"/>
                    <a:pt x="3806495" y="4030662"/>
                  </a:cubicBezTo>
                  <a:lnTo>
                    <a:pt x="2781290" y="4030662"/>
                  </a:lnTo>
                  <a:cubicBezTo>
                    <a:pt x="2781290" y="2468394"/>
                    <a:pt x="2781290" y="2468394"/>
                    <a:pt x="2781290" y="2468394"/>
                  </a:cubicBezTo>
                  <a:cubicBezTo>
                    <a:pt x="3305539" y="2468394"/>
                    <a:pt x="3305539" y="2468394"/>
                    <a:pt x="3305539" y="2468394"/>
                  </a:cubicBezTo>
                  <a:cubicBezTo>
                    <a:pt x="3380971" y="1860845"/>
                    <a:pt x="3380971" y="1860845"/>
                    <a:pt x="3380971" y="1860845"/>
                  </a:cubicBezTo>
                  <a:cubicBezTo>
                    <a:pt x="2781290" y="1860845"/>
                    <a:pt x="2781290" y="1860845"/>
                    <a:pt x="2781290" y="1860845"/>
                  </a:cubicBezTo>
                  <a:cubicBezTo>
                    <a:pt x="2781290" y="1472165"/>
                    <a:pt x="2781290" y="1472165"/>
                    <a:pt x="2781290" y="1472165"/>
                  </a:cubicBezTo>
                  <a:cubicBezTo>
                    <a:pt x="2781290" y="1298580"/>
                    <a:pt x="2830320" y="1177825"/>
                    <a:pt x="3083016" y="1177825"/>
                  </a:cubicBezTo>
                  <a:cubicBezTo>
                    <a:pt x="3403600" y="1177825"/>
                    <a:pt x="3403600" y="1177825"/>
                    <a:pt x="3403600" y="1177825"/>
                  </a:cubicBezTo>
                  <a:cubicBezTo>
                    <a:pt x="3403600" y="634427"/>
                    <a:pt x="3403600" y="634427"/>
                    <a:pt x="3403600" y="634427"/>
                  </a:cubicBezTo>
                  <a:cubicBezTo>
                    <a:pt x="3347026" y="626880"/>
                    <a:pt x="3158448" y="608012"/>
                    <a:pt x="2935925" y="608012"/>
                  </a:cubicBezTo>
                  <a:cubicBezTo>
                    <a:pt x="2472021" y="608012"/>
                    <a:pt x="2151436" y="894805"/>
                    <a:pt x="2151436" y="1411788"/>
                  </a:cubicBezTo>
                  <a:cubicBezTo>
                    <a:pt x="2151436" y="1860845"/>
                    <a:pt x="2151436" y="1860845"/>
                    <a:pt x="2151436" y="1860845"/>
                  </a:cubicBezTo>
                  <a:cubicBezTo>
                    <a:pt x="1627187" y="1860845"/>
                    <a:pt x="1627187" y="1860845"/>
                    <a:pt x="1627187" y="1860845"/>
                  </a:cubicBezTo>
                  <a:cubicBezTo>
                    <a:pt x="1627187" y="2468394"/>
                    <a:pt x="1627187" y="2468394"/>
                    <a:pt x="1627187" y="2468394"/>
                  </a:cubicBezTo>
                  <a:cubicBezTo>
                    <a:pt x="2151436" y="2468394"/>
                    <a:pt x="2151436" y="2468394"/>
                    <a:pt x="2151436" y="2468394"/>
                  </a:cubicBezTo>
                  <a:cubicBezTo>
                    <a:pt x="2151436" y="4030662"/>
                    <a:pt x="2151436" y="4030662"/>
                    <a:pt x="2151436" y="4030662"/>
                  </a:cubicBezTo>
                  <a:lnTo>
                    <a:pt x="222580" y="4030662"/>
                  </a:lnTo>
                  <a:cubicBezTo>
                    <a:pt x="101859" y="4030662"/>
                    <a:pt x="0" y="3928763"/>
                    <a:pt x="0" y="3807994"/>
                  </a:cubicBezTo>
                  <a:cubicBezTo>
                    <a:pt x="0" y="3807994"/>
                    <a:pt x="0" y="3807994"/>
                    <a:pt x="0" y="222668"/>
                  </a:cubicBezTo>
                  <a:cubicBezTo>
                    <a:pt x="0" y="101899"/>
                    <a:pt x="101859" y="0"/>
                    <a:pt x="222580" y="0"/>
                  </a:cubicBezTo>
                  <a:close/>
                </a:path>
              </a:pathLst>
            </a:custGeom>
            <a:solidFill>
              <a:schemeClr val="bg1"/>
            </a:solidFill>
            <a:ln>
              <a:noFill/>
            </a:ln>
          </p:spPr>
          <p:txBody>
            <a:bodyPr vert="horz" wrap="square" lIns="91440" tIns="45720" rIns="91440" bIns="45720" numCol="1" anchor="ctr" anchorCtr="0" compatLnSpc="1">
              <a:prstTxWarp prst="textNoShape">
                <a:avLst/>
              </a:prstTxWarp>
              <a:noAutofit/>
            </a:bodyPr>
            <a:lstStyle/>
            <a:p>
              <a:endParaRPr lang="en-GB" sz="1400"/>
            </a:p>
          </p:txBody>
        </p:sp>
        <p:sp>
          <p:nvSpPr>
            <p:cNvPr id="16" name="TextBox 15">
              <a:extLst>
                <a:ext uri="{FF2B5EF4-FFF2-40B4-BE49-F238E27FC236}">
                  <a16:creationId xmlns:a16="http://schemas.microsoft.com/office/drawing/2014/main" id="{2A1E0972-3ECC-4DAE-A7C9-8B948E0E356C}"/>
                </a:ext>
              </a:extLst>
            </p:cNvPr>
            <p:cNvSpPr txBox="1"/>
            <p:nvPr/>
          </p:nvSpPr>
          <p:spPr>
            <a:xfrm>
              <a:off x="1033826" y="5058248"/>
              <a:ext cx="1488658" cy="313932"/>
            </a:xfrm>
            <a:prstGeom prst="rect">
              <a:avLst/>
            </a:prstGeom>
            <a:noFill/>
          </p:spPr>
          <p:txBody>
            <a:bodyPr wrap="square" rtlCol="0" anchor="ctr" anchorCtr="0">
              <a:spAutoFit/>
            </a:bodyPr>
            <a:lstStyle/>
            <a:p>
              <a:pPr>
                <a:lnSpc>
                  <a:spcPct val="90000"/>
                </a:lnSpc>
              </a:pPr>
              <a:r>
                <a:rPr lang="en-GB" sz="1600">
                  <a:solidFill>
                    <a:schemeClr val="bg1"/>
                  </a:solidFill>
                </a:rPr>
                <a:t>Facebook</a:t>
              </a:r>
            </a:p>
          </p:txBody>
        </p:sp>
      </p:grpSp>
      <p:grpSp>
        <p:nvGrpSpPr>
          <p:cNvPr id="17" name="Group 16">
            <a:extLst>
              <a:ext uri="{FF2B5EF4-FFF2-40B4-BE49-F238E27FC236}">
                <a16:creationId xmlns:a16="http://schemas.microsoft.com/office/drawing/2014/main" id="{E9D93189-4870-49F6-B6DE-8EB89D9A6BAE}"/>
              </a:ext>
            </a:extLst>
          </p:cNvPr>
          <p:cNvGrpSpPr/>
          <p:nvPr userDrawn="1"/>
        </p:nvGrpSpPr>
        <p:grpSpPr>
          <a:xfrm>
            <a:off x="651267" y="3438850"/>
            <a:ext cx="3687819" cy="334980"/>
            <a:chOff x="651267" y="3555099"/>
            <a:chExt cx="3687819" cy="334980"/>
          </a:xfrm>
        </p:grpSpPr>
        <p:grpSp>
          <p:nvGrpSpPr>
            <p:cNvPr id="18" name="Graphic 41">
              <a:extLst>
                <a:ext uri="{FF2B5EF4-FFF2-40B4-BE49-F238E27FC236}">
                  <a16:creationId xmlns:a16="http://schemas.microsoft.com/office/drawing/2014/main" id="{8170C00D-D29B-485D-962E-6DCB718E49C2}"/>
                </a:ext>
              </a:extLst>
            </p:cNvPr>
            <p:cNvGrpSpPr/>
            <p:nvPr/>
          </p:nvGrpSpPr>
          <p:grpSpPr>
            <a:xfrm>
              <a:off x="651267" y="3555099"/>
              <a:ext cx="334980" cy="334980"/>
              <a:chOff x="651267" y="3786189"/>
              <a:chExt cx="334980" cy="334980"/>
            </a:xfrm>
          </p:grpSpPr>
          <p:sp>
            <p:nvSpPr>
              <p:cNvPr id="20" name="Freeform: Shape 19">
                <a:extLst>
                  <a:ext uri="{FF2B5EF4-FFF2-40B4-BE49-F238E27FC236}">
                    <a16:creationId xmlns:a16="http://schemas.microsoft.com/office/drawing/2014/main" id="{B36B6D4F-E3A1-47A9-A927-0124AE45A25B}"/>
                  </a:ext>
                </a:extLst>
              </p:cNvPr>
              <p:cNvSpPr/>
              <p:nvPr/>
            </p:nvSpPr>
            <p:spPr>
              <a:xfrm>
                <a:off x="651267" y="3786189"/>
                <a:ext cx="333863" cy="334980"/>
              </a:xfrm>
              <a:custGeom>
                <a:avLst/>
                <a:gdLst>
                  <a:gd name="connsiteX0" fmla="*/ 228903 w 333863"/>
                  <a:gd name="connsiteY0" fmla="*/ 299249 h 334980"/>
                  <a:gd name="connsiteX1" fmla="*/ 221087 w 333863"/>
                  <a:gd name="connsiteY1" fmla="*/ 302599 h 334980"/>
                  <a:gd name="connsiteX2" fmla="*/ 226670 w 333863"/>
                  <a:gd name="connsiteY2" fmla="*/ 293666 h 334980"/>
                  <a:gd name="connsiteX3" fmla="*/ 215504 w 333863"/>
                  <a:gd name="connsiteY3" fmla="*/ 266867 h 334980"/>
                  <a:gd name="connsiteX4" fmla="*/ 178656 w 333863"/>
                  <a:gd name="connsiteY4" fmla="*/ 310415 h 334980"/>
                  <a:gd name="connsiteX5" fmla="*/ 178656 w 333863"/>
                  <a:gd name="connsiteY5" fmla="*/ 256818 h 334980"/>
                  <a:gd name="connsiteX6" fmla="*/ 213271 w 333863"/>
                  <a:gd name="connsiteY6" fmla="*/ 260168 h 334980"/>
                  <a:gd name="connsiteX7" fmla="*/ 203221 w 333863"/>
                  <a:gd name="connsiteY7" fmla="*/ 236719 h 334980"/>
                  <a:gd name="connsiteX8" fmla="*/ 178656 w 333863"/>
                  <a:gd name="connsiteY8" fmla="*/ 234486 h 334980"/>
                  <a:gd name="connsiteX9" fmla="*/ 178656 w 333863"/>
                  <a:gd name="connsiteY9" fmla="*/ 178656 h 334980"/>
                  <a:gd name="connsiteX10" fmla="*/ 234486 w 333863"/>
                  <a:gd name="connsiteY10" fmla="*/ 178656 h 334980"/>
                  <a:gd name="connsiteX11" fmla="*/ 232253 w 333863"/>
                  <a:gd name="connsiteY11" fmla="*/ 200988 h 334980"/>
                  <a:gd name="connsiteX12" fmla="*/ 253468 w 333863"/>
                  <a:gd name="connsiteY12" fmla="*/ 209921 h 334980"/>
                  <a:gd name="connsiteX13" fmla="*/ 255701 w 333863"/>
                  <a:gd name="connsiteY13" fmla="*/ 178656 h 334980"/>
                  <a:gd name="connsiteX14" fmla="*/ 311531 w 333863"/>
                  <a:gd name="connsiteY14" fmla="*/ 178656 h 334980"/>
                  <a:gd name="connsiteX15" fmla="*/ 298132 w 333863"/>
                  <a:gd name="connsiteY15" fmla="*/ 228903 h 334980"/>
                  <a:gd name="connsiteX16" fmla="*/ 318231 w 333863"/>
                  <a:gd name="connsiteY16" fmla="*/ 237836 h 334980"/>
                  <a:gd name="connsiteX17" fmla="*/ 333863 w 333863"/>
                  <a:gd name="connsiteY17" fmla="*/ 167490 h 334980"/>
                  <a:gd name="connsiteX18" fmla="*/ 276917 w 333863"/>
                  <a:gd name="connsiteY18" fmla="*/ 42431 h 334980"/>
                  <a:gd name="connsiteX19" fmla="*/ 167490 w 333863"/>
                  <a:gd name="connsiteY19" fmla="*/ 0 h 334980"/>
                  <a:gd name="connsiteX20" fmla="*/ 56947 w 333863"/>
                  <a:gd name="connsiteY20" fmla="*/ 41314 h 334980"/>
                  <a:gd name="connsiteX21" fmla="*/ 0 w 333863"/>
                  <a:gd name="connsiteY21" fmla="*/ 167490 h 334980"/>
                  <a:gd name="connsiteX22" fmla="*/ 56947 w 333863"/>
                  <a:gd name="connsiteY22" fmla="*/ 292549 h 334980"/>
                  <a:gd name="connsiteX23" fmla="*/ 167490 w 333863"/>
                  <a:gd name="connsiteY23" fmla="*/ 334980 h 334980"/>
                  <a:gd name="connsiteX24" fmla="*/ 237836 w 333863"/>
                  <a:gd name="connsiteY24" fmla="*/ 319348 h 334980"/>
                  <a:gd name="connsiteX25" fmla="*/ 228903 w 333863"/>
                  <a:gd name="connsiteY25" fmla="*/ 299249 h 334980"/>
                  <a:gd name="connsiteX26" fmla="*/ 281383 w 333863"/>
                  <a:gd name="connsiteY26" fmla="*/ 77045 h 334980"/>
                  <a:gd name="connsiteX27" fmla="*/ 312648 w 333863"/>
                  <a:gd name="connsiteY27" fmla="*/ 156324 h 334980"/>
                  <a:gd name="connsiteX28" fmla="*/ 256818 w 333863"/>
                  <a:gd name="connsiteY28" fmla="*/ 156324 h 334980"/>
                  <a:gd name="connsiteX29" fmla="*/ 246769 w 333863"/>
                  <a:gd name="connsiteY29" fmla="*/ 90445 h 334980"/>
                  <a:gd name="connsiteX30" fmla="*/ 281383 w 333863"/>
                  <a:gd name="connsiteY30" fmla="*/ 77045 h 334980"/>
                  <a:gd name="connsiteX31" fmla="*/ 263518 w 333863"/>
                  <a:gd name="connsiteY31" fmla="*/ 59180 h 334980"/>
                  <a:gd name="connsiteX32" fmla="*/ 264634 w 333863"/>
                  <a:gd name="connsiteY32" fmla="*/ 60296 h 334980"/>
                  <a:gd name="connsiteX33" fmla="*/ 240069 w 333863"/>
                  <a:gd name="connsiteY33" fmla="*/ 69229 h 334980"/>
                  <a:gd name="connsiteX34" fmla="*/ 221087 w 333863"/>
                  <a:gd name="connsiteY34" fmla="*/ 33498 h 334980"/>
                  <a:gd name="connsiteX35" fmla="*/ 263518 w 333863"/>
                  <a:gd name="connsiteY35" fmla="*/ 59180 h 334980"/>
                  <a:gd name="connsiteX36" fmla="*/ 178656 w 333863"/>
                  <a:gd name="connsiteY36" fmla="*/ 24565 h 334980"/>
                  <a:gd name="connsiteX37" fmla="*/ 217737 w 333863"/>
                  <a:gd name="connsiteY37" fmla="*/ 73696 h 334980"/>
                  <a:gd name="connsiteX38" fmla="*/ 178656 w 333863"/>
                  <a:gd name="connsiteY38" fmla="*/ 78162 h 334980"/>
                  <a:gd name="connsiteX39" fmla="*/ 178656 w 333863"/>
                  <a:gd name="connsiteY39" fmla="*/ 24565 h 334980"/>
                  <a:gd name="connsiteX40" fmla="*/ 178656 w 333863"/>
                  <a:gd name="connsiteY40" fmla="*/ 100494 h 334980"/>
                  <a:gd name="connsiteX41" fmla="*/ 225553 w 333863"/>
                  <a:gd name="connsiteY41" fmla="*/ 94911 h 334980"/>
                  <a:gd name="connsiteX42" fmla="*/ 234486 w 333863"/>
                  <a:gd name="connsiteY42" fmla="*/ 156324 h 334980"/>
                  <a:gd name="connsiteX43" fmla="*/ 178656 w 333863"/>
                  <a:gd name="connsiteY43" fmla="*/ 156324 h 334980"/>
                  <a:gd name="connsiteX44" fmla="*/ 178656 w 333863"/>
                  <a:gd name="connsiteY44" fmla="*/ 100494 h 334980"/>
                  <a:gd name="connsiteX45" fmla="*/ 71462 w 333863"/>
                  <a:gd name="connsiteY45" fmla="*/ 58063 h 334980"/>
                  <a:gd name="connsiteX46" fmla="*/ 113893 w 333863"/>
                  <a:gd name="connsiteY46" fmla="*/ 32381 h 334980"/>
                  <a:gd name="connsiteX47" fmla="*/ 94911 w 333863"/>
                  <a:gd name="connsiteY47" fmla="*/ 68113 h 334980"/>
                  <a:gd name="connsiteX48" fmla="*/ 70346 w 333863"/>
                  <a:gd name="connsiteY48" fmla="*/ 60296 h 334980"/>
                  <a:gd name="connsiteX49" fmla="*/ 71462 w 333863"/>
                  <a:gd name="connsiteY49" fmla="*/ 58063 h 334980"/>
                  <a:gd name="connsiteX50" fmla="*/ 53597 w 333863"/>
                  <a:gd name="connsiteY50" fmla="*/ 77045 h 334980"/>
                  <a:gd name="connsiteX51" fmla="*/ 87095 w 333863"/>
                  <a:gd name="connsiteY51" fmla="*/ 89328 h 334980"/>
                  <a:gd name="connsiteX52" fmla="*/ 78162 w 333863"/>
                  <a:gd name="connsiteY52" fmla="*/ 156324 h 334980"/>
                  <a:gd name="connsiteX53" fmla="*/ 22332 w 333863"/>
                  <a:gd name="connsiteY53" fmla="*/ 156324 h 334980"/>
                  <a:gd name="connsiteX54" fmla="*/ 53597 w 333863"/>
                  <a:gd name="connsiteY54" fmla="*/ 77045 h 334980"/>
                  <a:gd name="connsiteX55" fmla="*/ 53597 w 333863"/>
                  <a:gd name="connsiteY55" fmla="*/ 257935 h 334980"/>
                  <a:gd name="connsiteX56" fmla="*/ 22332 w 333863"/>
                  <a:gd name="connsiteY56" fmla="*/ 178656 h 334980"/>
                  <a:gd name="connsiteX57" fmla="*/ 78162 w 333863"/>
                  <a:gd name="connsiteY57" fmla="*/ 178656 h 334980"/>
                  <a:gd name="connsiteX58" fmla="*/ 88211 w 333863"/>
                  <a:gd name="connsiteY58" fmla="*/ 244535 h 334980"/>
                  <a:gd name="connsiteX59" fmla="*/ 53597 w 333863"/>
                  <a:gd name="connsiteY59" fmla="*/ 257935 h 334980"/>
                  <a:gd name="connsiteX60" fmla="*/ 71462 w 333863"/>
                  <a:gd name="connsiteY60" fmla="*/ 275800 h 334980"/>
                  <a:gd name="connsiteX61" fmla="*/ 70346 w 333863"/>
                  <a:gd name="connsiteY61" fmla="*/ 274684 h 334980"/>
                  <a:gd name="connsiteX62" fmla="*/ 94911 w 333863"/>
                  <a:gd name="connsiteY62" fmla="*/ 265751 h 334980"/>
                  <a:gd name="connsiteX63" fmla="*/ 113893 w 333863"/>
                  <a:gd name="connsiteY63" fmla="*/ 301482 h 334980"/>
                  <a:gd name="connsiteX64" fmla="*/ 71462 w 333863"/>
                  <a:gd name="connsiteY64" fmla="*/ 275800 h 334980"/>
                  <a:gd name="connsiteX65" fmla="*/ 156324 w 333863"/>
                  <a:gd name="connsiteY65" fmla="*/ 310415 h 334980"/>
                  <a:gd name="connsiteX66" fmla="*/ 117243 w 333863"/>
                  <a:gd name="connsiteY66" fmla="*/ 261284 h 334980"/>
                  <a:gd name="connsiteX67" fmla="*/ 156324 w 333863"/>
                  <a:gd name="connsiteY67" fmla="*/ 256818 h 334980"/>
                  <a:gd name="connsiteX68" fmla="*/ 156324 w 333863"/>
                  <a:gd name="connsiteY68" fmla="*/ 310415 h 334980"/>
                  <a:gd name="connsiteX69" fmla="*/ 156324 w 333863"/>
                  <a:gd name="connsiteY69" fmla="*/ 234486 h 334980"/>
                  <a:gd name="connsiteX70" fmla="*/ 109427 w 333863"/>
                  <a:gd name="connsiteY70" fmla="*/ 240069 h 334980"/>
                  <a:gd name="connsiteX71" fmla="*/ 100494 w 333863"/>
                  <a:gd name="connsiteY71" fmla="*/ 178656 h 334980"/>
                  <a:gd name="connsiteX72" fmla="*/ 156324 w 333863"/>
                  <a:gd name="connsiteY72" fmla="*/ 178656 h 334980"/>
                  <a:gd name="connsiteX73" fmla="*/ 156324 w 333863"/>
                  <a:gd name="connsiteY73" fmla="*/ 234486 h 334980"/>
                  <a:gd name="connsiteX74" fmla="*/ 156324 w 333863"/>
                  <a:gd name="connsiteY74" fmla="*/ 156324 h 334980"/>
                  <a:gd name="connsiteX75" fmla="*/ 100494 w 333863"/>
                  <a:gd name="connsiteY75" fmla="*/ 156324 h 334980"/>
                  <a:gd name="connsiteX76" fmla="*/ 109427 w 333863"/>
                  <a:gd name="connsiteY76" fmla="*/ 94911 h 334980"/>
                  <a:gd name="connsiteX77" fmla="*/ 156324 w 333863"/>
                  <a:gd name="connsiteY77" fmla="*/ 100494 h 334980"/>
                  <a:gd name="connsiteX78" fmla="*/ 156324 w 333863"/>
                  <a:gd name="connsiteY78" fmla="*/ 156324 h 334980"/>
                  <a:gd name="connsiteX79" fmla="*/ 156324 w 333863"/>
                  <a:gd name="connsiteY79" fmla="*/ 78162 h 334980"/>
                  <a:gd name="connsiteX80" fmla="*/ 117243 w 333863"/>
                  <a:gd name="connsiteY80" fmla="*/ 73696 h 334980"/>
                  <a:gd name="connsiteX81" fmla="*/ 156324 w 333863"/>
                  <a:gd name="connsiteY81" fmla="*/ 24565 h 334980"/>
                  <a:gd name="connsiteX82" fmla="*/ 156324 w 333863"/>
                  <a:gd name="connsiteY82" fmla="*/ 78162 h 3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3863" h="334980">
                    <a:moveTo>
                      <a:pt x="228903" y="299249"/>
                    </a:moveTo>
                    <a:cubicBezTo>
                      <a:pt x="226670" y="300365"/>
                      <a:pt x="223320" y="301482"/>
                      <a:pt x="221087" y="302599"/>
                    </a:cubicBezTo>
                    <a:cubicBezTo>
                      <a:pt x="223320" y="299249"/>
                      <a:pt x="225553" y="297016"/>
                      <a:pt x="226670" y="293666"/>
                    </a:cubicBezTo>
                    <a:lnTo>
                      <a:pt x="215504" y="266867"/>
                    </a:lnTo>
                    <a:cubicBezTo>
                      <a:pt x="205454" y="289199"/>
                      <a:pt x="192055" y="304832"/>
                      <a:pt x="178656" y="310415"/>
                    </a:cubicBezTo>
                    <a:lnTo>
                      <a:pt x="178656" y="256818"/>
                    </a:lnTo>
                    <a:cubicBezTo>
                      <a:pt x="189822" y="256818"/>
                      <a:pt x="202105" y="257935"/>
                      <a:pt x="213271" y="260168"/>
                    </a:cubicBezTo>
                    <a:lnTo>
                      <a:pt x="203221" y="236719"/>
                    </a:lnTo>
                    <a:cubicBezTo>
                      <a:pt x="195405" y="235603"/>
                      <a:pt x="187589" y="235603"/>
                      <a:pt x="178656" y="234486"/>
                    </a:cubicBezTo>
                    <a:lnTo>
                      <a:pt x="178656" y="178656"/>
                    </a:lnTo>
                    <a:lnTo>
                      <a:pt x="234486" y="178656"/>
                    </a:lnTo>
                    <a:cubicBezTo>
                      <a:pt x="234486" y="186472"/>
                      <a:pt x="233369" y="194288"/>
                      <a:pt x="232253" y="200988"/>
                    </a:cubicBezTo>
                    <a:lnTo>
                      <a:pt x="253468" y="209921"/>
                    </a:lnTo>
                    <a:cubicBezTo>
                      <a:pt x="254585" y="199871"/>
                      <a:pt x="255701" y="188705"/>
                      <a:pt x="255701" y="178656"/>
                    </a:cubicBezTo>
                    <a:lnTo>
                      <a:pt x="311531" y="178656"/>
                    </a:lnTo>
                    <a:cubicBezTo>
                      <a:pt x="310415" y="196522"/>
                      <a:pt x="305948" y="213271"/>
                      <a:pt x="298132" y="228903"/>
                    </a:cubicBezTo>
                    <a:lnTo>
                      <a:pt x="318231" y="237836"/>
                    </a:lnTo>
                    <a:cubicBezTo>
                      <a:pt x="328280" y="215504"/>
                      <a:pt x="333863" y="192055"/>
                      <a:pt x="333863" y="167490"/>
                    </a:cubicBezTo>
                    <a:cubicBezTo>
                      <a:pt x="333863" y="119476"/>
                      <a:pt x="312648" y="73696"/>
                      <a:pt x="276917" y="42431"/>
                    </a:cubicBezTo>
                    <a:cubicBezTo>
                      <a:pt x="247885" y="14516"/>
                      <a:pt x="208804" y="0"/>
                      <a:pt x="167490" y="0"/>
                    </a:cubicBezTo>
                    <a:cubicBezTo>
                      <a:pt x="126176" y="0"/>
                      <a:pt x="87095" y="14516"/>
                      <a:pt x="56947" y="41314"/>
                    </a:cubicBezTo>
                    <a:cubicBezTo>
                      <a:pt x="21215" y="73696"/>
                      <a:pt x="0" y="119476"/>
                      <a:pt x="0" y="167490"/>
                    </a:cubicBezTo>
                    <a:cubicBezTo>
                      <a:pt x="0" y="215504"/>
                      <a:pt x="21215" y="261284"/>
                      <a:pt x="56947" y="292549"/>
                    </a:cubicBezTo>
                    <a:cubicBezTo>
                      <a:pt x="87095" y="320464"/>
                      <a:pt x="126176" y="334980"/>
                      <a:pt x="167490" y="334980"/>
                    </a:cubicBezTo>
                    <a:cubicBezTo>
                      <a:pt x="192055" y="334980"/>
                      <a:pt x="215504" y="329397"/>
                      <a:pt x="237836" y="319348"/>
                    </a:cubicBezTo>
                    <a:lnTo>
                      <a:pt x="228903" y="299249"/>
                    </a:lnTo>
                    <a:close/>
                    <a:moveTo>
                      <a:pt x="281383" y="77045"/>
                    </a:moveTo>
                    <a:cubicBezTo>
                      <a:pt x="299249" y="99377"/>
                      <a:pt x="310415" y="127292"/>
                      <a:pt x="312648" y="156324"/>
                    </a:cubicBezTo>
                    <a:lnTo>
                      <a:pt x="256818" y="156324"/>
                    </a:lnTo>
                    <a:cubicBezTo>
                      <a:pt x="255701" y="132875"/>
                      <a:pt x="252352" y="110543"/>
                      <a:pt x="246769" y="90445"/>
                    </a:cubicBezTo>
                    <a:cubicBezTo>
                      <a:pt x="259051" y="85978"/>
                      <a:pt x="271334" y="82628"/>
                      <a:pt x="281383" y="77045"/>
                    </a:cubicBezTo>
                    <a:close/>
                    <a:moveTo>
                      <a:pt x="263518" y="59180"/>
                    </a:moveTo>
                    <a:cubicBezTo>
                      <a:pt x="263518" y="59180"/>
                      <a:pt x="264634" y="60296"/>
                      <a:pt x="264634" y="60296"/>
                    </a:cubicBezTo>
                    <a:cubicBezTo>
                      <a:pt x="256818" y="63646"/>
                      <a:pt x="249002" y="66996"/>
                      <a:pt x="240069" y="69229"/>
                    </a:cubicBezTo>
                    <a:cubicBezTo>
                      <a:pt x="234486" y="55830"/>
                      <a:pt x="227786" y="43547"/>
                      <a:pt x="221087" y="33498"/>
                    </a:cubicBezTo>
                    <a:cubicBezTo>
                      <a:pt x="236719" y="39081"/>
                      <a:pt x="251235" y="48014"/>
                      <a:pt x="263518" y="59180"/>
                    </a:cubicBezTo>
                    <a:close/>
                    <a:moveTo>
                      <a:pt x="178656" y="24565"/>
                    </a:moveTo>
                    <a:cubicBezTo>
                      <a:pt x="193172" y="30148"/>
                      <a:pt x="207688" y="48014"/>
                      <a:pt x="217737" y="73696"/>
                    </a:cubicBezTo>
                    <a:cubicBezTo>
                      <a:pt x="205454" y="75929"/>
                      <a:pt x="192055" y="77045"/>
                      <a:pt x="178656" y="78162"/>
                    </a:cubicBezTo>
                    <a:lnTo>
                      <a:pt x="178656" y="24565"/>
                    </a:lnTo>
                    <a:close/>
                    <a:moveTo>
                      <a:pt x="178656" y="100494"/>
                    </a:moveTo>
                    <a:cubicBezTo>
                      <a:pt x="194288" y="100494"/>
                      <a:pt x="209921" y="98261"/>
                      <a:pt x="225553" y="94911"/>
                    </a:cubicBezTo>
                    <a:cubicBezTo>
                      <a:pt x="230020" y="112777"/>
                      <a:pt x="233369" y="132875"/>
                      <a:pt x="234486" y="156324"/>
                    </a:cubicBezTo>
                    <a:lnTo>
                      <a:pt x="178656" y="156324"/>
                    </a:lnTo>
                    <a:lnTo>
                      <a:pt x="178656" y="100494"/>
                    </a:lnTo>
                    <a:close/>
                    <a:moveTo>
                      <a:pt x="71462" y="58063"/>
                    </a:moveTo>
                    <a:cubicBezTo>
                      <a:pt x="83745" y="46897"/>
                      <a:pt x="98261" y="37964"/>
                      <a:pt x="113893" y="32381"/>
                    </a:cubicBezTo>
                    <a:cubicBezTo>
                      <a:pt x="106077" y="42431"/>
                      <a:pt x="100494" y="54713"/>
                      <a:pt x="94911" y="68113"/>
                    </a:cubicBezTo>
                    <a:cubicBezTo>
                      <a:pt x="85978" y="65879"/>
                      <a:pt x="78162" y="63646"/>
                      <a:pt x="70346" y="60296"/>
                    </a:cubicBezTo>
                    <a:cubicBezTo>
                      <a:pt x="70346" y="59180"/>
                      <a:pt x="71462" y="59180"/>
                      <a:pt x="71462" y="58063"/>
                    </a:cubicBezTo>
                    <a:close/>
                    <a:moveTo>
                      <a:pt x="53597" y="77045"/>
                    </a:moveTo>
                    <a:cubicBezTo>
                      <a:pt x="63646" y="81512"/>
                      <a:pt x="74812" y="85978"/>
                      <a:pt x="87095" y="89328"/>
                    </a:cubicBezTo>
                    <a:cubicBezTo>
                      <a:pt x="82628" y="110543"/>
                      <a:pt x="79279" y="132875"/>
                      <a:pt x="78162" y="156324"/>
                    </a:cubicBezTo>
                    <a:lnTo>
                      <a:pt x="22332" y="156324"/>
                    </a:lnTo>
                    <a:cubicBezTo>
                      <a:pt x="25682" y="127292"/>
                      <a:pt x="35731" y="99377"/>
                      <a:pt x="53597" y="77045"/>
                    </a:cubicBezTo>
                    <a:close/>
                    <a:moveTo>
                      <a:pt x="53597" y="257935"/>
                    </a:moveTo>
                    <a:cubicBezTo>
                      <a:pt x="35731" y="235603"/>
                      <a:pt x="24565" y="207688"/>
                      <a:pt x="22332" y="178656"/>
                    </a:cubicBezTo>
                    <a:lnTo>
                      <a:pt x="78162" y="178656"/>
                    </a:lnTo>
                    <a:cubicBezTo>
                      <a:pt x="79279" y="202105"/>
                      <a:pt x="82628" y="224437"/>
                      <a:pt x="88211" y="244535"/>
                    </a:cubicBezTo>
                    <a:cubicBezTo>
                      <a:pt x="75929" y="249002"/>
                      <a:pt x="63646" y="252352"/>
                      <a:pt x="53597" y="257935"/>
                    </a:cubicBezTo>
                    <a:close/>
                    <a:moveTo>
                      <a:pt x="71462" y="275800"/>
                    </a:moveTo>
                    <a:cubicBezTo>
                      <a:pt x="71462" y="275800"/>
                      <a:pt x="70346" y="274684"/>
                      <a:pt x="70346" y="274684"/>
                    </a:cubicBezTo>
                    <a:cubicBezTo>
                      <a:pt x="78162" y="271334"/>
                      <a:pt x="85978" y="267984"/>
                      <a:pt x="94911" y="265751"/>
                    </a:cubicBezTo>
                    <a:cubicBezTo>
                      <a:pt x="100494" y="279150"/>
                      <a:pt x="107194" y="291433"/>
                      <a:pt x="113893" y="301482"/>
                    </a:cubicBezTo>
                    <a:cubicBezTo>
                      <a:pt x="98261" y="295899"/>
                      <a:pt x="83745" y="286966"/>
                      <a:pt x="71462" y="275800"/>
                    </a:cubicBezTo>
                    <a:close/>
                    <a:moveTo>
                      <a:pt x="156324" y="310415"/>
                    </a:moveTo>
                    <a:cubicBezTo>
                      <a:pt x="141808" y="304832"/>
                      <a:pt x="127292" y="286966"/>
                      <a:pt x="117243" y="261284"/>
                    </a:cubicBezTo>
                    <a:cubicBezTo>
                      <a:pt x="129526" y="259051"/>
                      <a:pt x="142925" y="257935"/>
                      <a:pt x="156324" y="256818"/>
                    </a:cubicBezTo>
                    <a:lnTo>
                      <a:pt x="156324" y="310415"/>
                    </a:lnTo>
                    <a:close/>
                    <a:moveTo>
                      <a:pt x="156324" y="234486"/>
                    </a:moveTo>
                    <a:cubicBezTo>
                      <a:pt x="140692" y="234486"/>
                      <a:pt x="125059" y="236719"/>
                      <a:pt x="109427" y="240069"/>
                    </a:cubicBezTo>
                    <a:cubicBezTo>
                      <a:pt x="104960" y="222203"/>
                      <a:pt x="101611" y="200988"/>
                      <a:pt x="100494" y="178656"/>
                    </a:cubicBezTo>
                    <a:lnTo>
                      <a:pt x="156324" y="178656"/>
                    </a:lnTo>
                    <a:lnTo>
                      <a:pt x="156324" y="234486"/>
                    </a:lnTo>
                    <a:close/>
                    <a:moveTo>
                      <a:pt x="156324" y="156324"/>
                    </a:moveTo>
                    <a:lnTo>
                      <a:pt x="100494" y="156324"/>
                    </a:lnTo>
                    <a:cubicBezTo>
                      <a:pt x="101611" y="133992"/>
                      <a:pt x="104960" y="112777"/>
                      <a:pt x="109427" y="94911"/>
                    </a:cubicBezTo>
                    <a:cubicBezTo>
                      <a:pt x="123943" y="98261"/>
                      <a:pt x="139575" y="99377"/>
                      <a:pt x="156324" y="100494"/>
                    </a:cubicBezTo>
                    <a:lnTo>
                      <a:pt x="156324" y="156324"/>
                    </a:lnTo>
                    <a:close/>
                    <a:moveTo>
                      <a:pt x="156324" y="78162"/>
                    </a:moveTo>
                    <a:cubicBezTo>
                      <a:pt x="142925" y="78162"/>
                      <a:pt x="129526" y="75929"/>
                      <a:pt x="117243" y="73696"/>
                    </a:cubicBezTo>
                    <a:cubicBezTo>
                      <a:pt x="127292" y="48014"/>
                      <a:pt x="141808" y="30148"/>
                      <a:pt x="156324" y="24565"/>
                    </a:cubicBezTo>
                    <a:lnTo>
                      <a:pt x="156324" y="78162"/>
                    </a:lnTo>
                    <a:close/>
                  </a:path>
                </a:pathLst>
              </a:custGeom>
              <a:solidFill>
                <a:srgbClr val="FFFFFF"/>
              </a:solidFill>
              <a:ln w="11013" cap="flat">
                <a:noFill/>
                <a:prstDash val="solid"/>
                <a:miter/>
              </a:ln>
            </p:spPr>
            <p:txBody>
              <a:bodyPr rtlCol="0" anchor="ctr" anchorCtr="0"/>
              <a:lstStyle/>
              <a:p>
                <a:endParaRPr lang="en-GB" sz="1400"/>
              </a:p>
            </p:txBody>
          </p:sp>
          <p:sp>
            <p:nvSpPr>
              <p:cNvPr id="21" name="Freeform: Shape 20">
                <a:extLst>
                  <a:ext uri="{FF2B5EF4-FFF2-40B4-BE49-F238E27FC236}">
                    <a16:creationId xmlns:a16="http://schemas.microsoft.com/office/drawing/2014/main" id="{8B2F5DCF-FE45-4955-B086-CC505524D8A9}"/>
                  </a:ext>
                </a:extLst>
              </p:cNvPr>
              <p:cNvSpPr/>
              <p:nvPr/>
            </p:nvSpPr>
            <p:spPr>
              <a:xfrm>
                <a:off x="852255" y="3987177"/>
                <a:ext cx="133992" cy="133992"/>
              </a:xfrm>
              <a:custGeom>
                <a:avLst/>
                <a:gdLst>
                  <a:gd name="connsiteX0" fmla="*/ 133992 w 133992"/>
                  <a:gd name="connsiteY0" fmla="*/ 118360 h 133992"/>
                  <a:gd name="connsiteX1" fmla="*/ 83745 w 133992"/>
                  <a:gd name="connsiteY1" fmla="*/ 68113 h 133992"/>
                  <a:gd name="connsiteX2" fmla="*/ 132875 w 133992"/>
                  <a:gd name="connsiteY2" fmla="*/ 55830 h 133992"/>
                  <a:gd name="connsiteX3" fmla="*/ 0 w 133992"/>
                  <a:gd name="connsiteY3" fmla="*/ 0 h 133992"/>
                  <a:gd name="connsiteX4" fmla="*/ 55830 w 133992"/>
                  <a:gd name="connsiteY4" fmla="*/ 132875 h 133992"/>
                  <a:gd name="connsiteX5" fmla="*/ 68113 w 133992"/>
                  <a:gd name="connsiteY5" fmla="*/ 83745 h 133992"/>
                  <a:gd name="connsiteX6" fmla="*/ 118360 w 133992"/>
                  <a:gd name="connsiteY6" fmla="*/ 13399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92" h="133992">
                    <a:moveTo>
                      <a:pt x="133992" y="118360"/>
                    </a:moveTo>
                    <a:lnTo>
                      <a:pt x="83745" y="68113"/>
                    </a:lnTo>
                    <a:lnTo>
                      <a:pt x="132875" y="55830"/>
                    </a:lnTo>
                    <a:lnTo>
                      <a:pt x="0" y="0"/>
                    </a:lnTo>
                    <a:lnTo>
                      <a:pt x="55830" y="132875"/>
                    </a:lnTo>
                    <a:lnTo>
                      <a:pt x="68113" y="83745"/>
                    </a:lnTo>
                    <a:lnTo>
                      <a:pt x="118360" y="133992"/>
                    </a:lnTo>
                    <a:close/>
                  </a:path>
                </a:pathLst>
              </a:custGeom>
              <a:solidFill>
                <a:srgbClr val="FFFFFF"/>
              </a:solidFill>
              <a:ln w="11013" cap="flat">
                <a:noFill/>
                <a:prstDash val="solid"/>
                <a:miter/>
              </a:ln>
            </p:spPr>
            <p:txBody>
              <a:bodyPr rtlCol="0" anchor="ctr" anchorCtr="0"/>
              <a:lstStyle/>
              <a:p>
                <a:endParaRPr lang="en-GB" sz="1400"/>
              </a:p>
            </p:txBody>
          </p:sp>
        </p:grpSp>
        <p:sp>
          <p:nvSpPr>
            <p:cNvPr id="19" name="TextBox 18">
              <a:extLst>
                <a:ext uri="{FF2B5EF4-FFF2-40B4-BE49-F238E27FC236}">
                  <a16:creationId xmlns:a16="http://schemas.microsoft.com/office/drawing/2014/main" id="{08AE69F0-248D-4227-AE82-6E2FE5D8A811}"/>
                </a:ext>
              </a:extLst>
            </p:cNvPr>
            <p:cNvSpPr txBox="1"/>
            <p:nvPr/>
          </p:nvSpPr>
          <p:spPr>
            <a:xfrm>
              <a:off x="1033826" y="3565623"/>
              <a:ext cx="3305260" cy="313932"/>
            </a:xfrm>
            <a:prstGeom prst="rect">
              <a:avLst/>
            </a:prstGeom>
            <a:noFill/>
          </p:spPr>
          <p:txBody>
            <a:bodyPr wrap="square" rtlCol="0" anchor="ctr" anchorCtr="0">
              <a:spAutoFit/>
            </a:bodyPr>
            <a:lstStyle/>
            <a:p>
              <a:pPr>
                <a:lnSpc>
                  <a:spcPct val="90000"/>
                </a:lnSpc>
              </a:pPr>
              <a:r>
                <a:rPr lang="en-GB" sz="1600">
                  <a:solidFill>
                    <a:schemeClr val="bg1"/>
                  </a:solidFill>
                </a:rPr>
                <a:t>highwaysengland.co.uk</a:t>
              </a:r>
            </a:p>
          </p:txBody>
        </p:sp>
      </p:grpSp>
      <p:grpSp>
        <p:nvGrpSpPr>
          <p:cNvPr id="22" name="Group 21">
            <a:extLst>
              <a:ext uri="{FF2B5EF4-FFF2-40B4-BE49-F238E27FC236}">
                <a16:creationId xmlns:a16="http://schemas.microsoft.com/office/drawing/2014/main" id="{78C8B524-62C3-41EA-BFE9-9BF66A051521}"/>
              </a:ext>
            </a:extLst>
          </p:cNvPr>
          <p:cNvGrpSpPr/>
          <p:nvPr userDrawn="1"/>
        </p:nvGrpSpPr>
        <p:grpSpPr>
          <a:xfrm>
            <a:off x="642324" y="4031771"/>
            <a:ext cx="3696762" cy="313932"/>
            <a:chOff x="642324" y="4022120"/>
            <a:chExt cx="3696762" cy="313932"/>
          </a:xfrm>
        </p:grpSpPr>
        <p:sp>
          <p:nvSpPr>
            <p:cNvPr id="23" name="Graphic 52">
              <a:extLst>
                <a:ext uri="{FF2B5EF4-FFF2-40B4-BE49-F238E27FC236}">
                  <a16:creationId xmlns:a16="http://schemas.microsoft.com/office/drawing/2014/main" id="{1D936619-9B69-492D-8F09-F101804FDE6B}"/>
                </a:ext>
              </a:extLst>
            </p:cNvPr>
            <p:cNvSpPr/>
            <p:nvPr/>
          </p:nvSpPr>
          <p:spPr>
            <a:xfrm>
              <a:off x="642324" y="4027397"/>
              <a:ext cx="373296" cy="303379"/>
            </a:xfrm>
            <a:custGeom>
              <a:avLst/>
              <a:gdLst>
                <a:gd name="connsiteX0" fmla="*/ 892134 w 2838459"/>
                <a:gd name="connsiteY0" fmla="*/ 2306263 h 2306831"/>
                <a:gd name="connsiteX1" fmla="*/ 2549065 w 2838459"/>
                <a:gd name="connsiteY1" fmla="*/ 649332 h 2306831"/>
                <a:gd name="connsiteX2" fmla="*/ 2547427 w 2838459"/>
                <a:gd name="connsiteY2" fmla="*/ 574046 h 2306831"/>
                <a:gd name="connsiteX3" fmla="*/ 2837920 w 2838459"/>
                <a:gd name="connsiteY3" fmla="*/ 272494 h 2306831"/>
                <a:gd name="connsiteX4" fmla="*/ 2503488 w 2838459"/>
                <a:gd name="connsiteY4" fmla="*/ 364172 h 2306831"/>
                <a:gd name="connsiteX5" fmla="*/ 2759577 w 2838459"/>
                <a:gd name="connsiteY5" fmla="*/ 42065 h 2306831"/>
                <a:gd name="connsiteX6" fmla="*/ 2389778 w 2838459"/>
                <a:gd name="connsiteY6" fmla="*/ 183416 h 2306831"/>
                <a:gd name="connsiteX7" fmla="*/ 1964687 w 2838459"/>
                <a:gd name="connsiteY7" fmla="*/ -569 h 2306831"/>
                <a:gd name="connsiteX8" fmla="*/ 1382290 w 2838459"/>
                <a:gd name="connsiteY8" fmla="*/ 581714 h 2306831"/>
                <a:gd name="connsiteX9" fmla="*/ 1397388 w 2838459"/>
                <a:gd name="connsiteY9" fmla="*/ 714502 h 2306831"/>
                <a:gd name="connsiteX10" fmla="*/ 197000 w 2838459"/>
                <a:gd name="connsiteY10" fmla="*/ 106045 h 2306831"/>
                <a:gd name="connsiteX11" fmla="*/ 118142 w 2838459"/>
                <a:gd name="connsiteY11" fmla="*/ 398748 h 2306831"/>
                <a:gd name="connsiteX12" fmla="*/ 377298 w 2838459"/>
                <a:gd name="connsiteY12" fmla="*/ 883504 h 2306831"/>
                <a:gd name="connsiteX13" fmla="*/ 113542 w 2838459"/>
                <a:gd name="connsiteY13" fmla="*/ 810666 h 2306831"/>
                <a:gd name="connsiteX14" fmla="*/ 113456 w 2838459"/>
                <a:gd name="connsiteY14" fmla="*/ 818105 h 2306831"/>
                <a:gd name="connsiteX15" fmla="*/ 580676 w 2838459"/>
                <a:gd name="connsiteY15" fmla="*/ 1388977 h 2306831"/>
                <a:gd name="connsiteX16" fmla="*/ 427114 w 2838459"/>
                <a:gd name="connsiteY16" fmla="*/ 1409474 h 2306831"/>
                <a:gd name="connsiteX17" fmla="*/ 317662 w 2838459"/>
                <a:gd name="connsiteY17" fmla="*/ 1398968 h 2306831"/>
                <a:gd name="connsiteX18" fmla="*/ 861683 w 2838459"/>
                <a:gd name="connsiteY18" fmla="*/ 1803457 h 2306831"/>
                <a:gd name="connsiteX19" fmla="*/ 138383 w 2838459"/>
                <a:gd name="connsiteY19" fmla="*/ 2052726 h 2306831"/>
                <a:gd name="connsiteX20" fmla="*/ -539 w 2838459"/>
                <a:gd name="connsiteY20" fmla="*/ 2044668 h 2306831"/>
                <a:gd name="connsiteX21" fmla="*/ 892163 w 2838459"/>
                <a:gd name="connsiteY21" fmla="*/ 2306263 h 23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459" h="2306831">
                  <a:moveTo>
                    <a:pt x="892134" y="2306263"/>
                  </a:moveTo>
                  <a:cubicBezTo>
                    <a:pt x="1963325" y="2306263"/>
                    <a:pt x="2549065" y="1418838"/>
                    <a:pt x="2549065" y="649332"/>
                  </a:cubicBezTo>
                  <a:cubicBezTo>
                    <a:pt x="2549065" y="624119"/>
                    <a:pt x="2548561" y="599030"/>
                    <a:pt x="2547427" y="574046"/>
                  </a:cubicBezTo>
                  <a:cubicBezTo>
                    <a:pt x="2661136" y="491845"/>
                    <a:pt x="2759967" y="389271"/>
                    <a:pt x="2837920" y="272494"/>
                  </a:cubicBezTo>
                  <a:cubicBezTo>
                    <a:pt x="2733574" y="318872"/>
                    <a:pt x="2621283" y="350094"/>
                    <a:pt x="2503488" y="364172"/>
                  </a:cubicBezTo>
                  <a:cubicBezTo>
                    <a:pt x="2623722" y="292077"/>
                    <a:pt x="2716029" y="178025"/>
                    <a:pt x="2759577" y="42065"/>
                  </a:cubicBezTo>
                  <a:cubicBezTo>
                    <a:pt x="2647059" y="108769"/>
                    <a:pt x="2522443" y="157251"/>
                    <a:pt x="2389778" y="183416"/>
                  </a:cubicBezTo>
                  <a:cubicBezTo>
                    <a:pt x="2283508" y="70221"/>
                    <a:pt x="2132213" y="-569"/>
                    <a:pt x="1964687" y="-569"/>
                  </a:cubicBezTo>
                  <a:cubicBezTo>
                    <a:pt x="1643085" y="-569"/>
                    <a:pt x="1382290" y="260226"/>
                    <a:pt x="1382290" y="581714"/>
                  </a:cubicBezTo>
                  <a:cubicBezTo>
                    <a:pt x="1382290" y="627415"/>
                    <a:pt x="1387396" y="671868"/>
                    <a:pt x="1397388" y="714502"/>
                  </a:cubicBezTo>
                  <a:cubicBezTo>
                    <a:pt x="913375" y="690147"/>
                    <a:pt x="484188" y="458412"/>
                    <a:pt x="197000" y="106045"/>
                  </a:cubicBezTo>
                  <a:cubicBezTo>
                    <a:pt x="146984" y="192103"/>
                    <a:pt x="118142" y="292077"/>
                    <a:pt x="118142" y="398748"/>
                  </a:cubicBezTo>
                  <a:cubicBezTo>
                    <a:pt x="118142" y="600792"/>
                    <a:pt x="220955" y="779157"/>
                    <a:pt x="377298" y="883504"/>
                  </a:cubicBezTo>
                  <a:cubicBezTo>
                    <a:pt x="281753" y="880551"/>
                    <a:pt x="191999" y="854319"/>
                    <a:pt x="113542" y="810666"/>
                  </a:cubicBezTo>
                  <a:cubicBezTo>
                    <a:pt x="113456" y="813114"/>
                    <a:pt x="113456" y="815495"/>
                    <a:pt x="113456" y="818105"/>
                  </a:cubicBezTo>
                  <a:cubicBezTo>
                    <a:pt x="113456" y="1100131"/>
                    <a:pt x="314195" y="1335618"/>
                    <a:pt x="580676" y="1388977"/>
                  </a:cubicBezTo>
                  <a:cubicBezTo>
                    <a:pt x="531737" y="1402321"/>
                    <a:pt x="480245" y="1409474"/>
                    <a:pt x="427114" y="1409474"/>
                  </a:cubicBezTo>
                  <a:cubicBezTo>
                    <a:pt x="389643" y="1409474"/>
                    <a:pt x="353143" y="1405788"/>
                    <a:pt x="317662" y="1398968"/>
                  </a:cubicBezTo>
                  <a:cubicBezTo>
                    <a:pt x="391796" y="1630359"/>
                    <a:pt x="606784" y="1798742"/>
                    <a:pt x="861683" y="1803457"/>
                  </a:cubicBezTo>
                  <a:cubicBezTo>
                    <a:pt x="662363" y="1959686"/>
                    <a:pt x="411274" y="2052726"/>
                    <a:pt x="138383" y="2052726"/>
                  </a:cubicBezTo>
                  <a:cubicBezTo>
                    <a:pt x="91434" y="2052726"/>
                    <a:pt x="45048" y="2050059"/>
                    <a:pt x="-539" y="2044668"/>
                  </a:cubicBezTo>
                  <a:cubicBezTo>
                    <a:pt x="257197" y="2209870"/>
                    <a:pt x="563246" y="2306263"/>
                    <a:pt x="892163" y="2306263"/>
                  </a:cubicBezTo>
                </a:path>
              </a:pathLst>
            </a:custGeom>
            <a:solidFill>
              <a:schemeClr val="bg1"/>
            </a:solidFill>
            <a:ln w="9525" cap="flat">
              <a:noFill/>
              <a:prstDash val="solid"/>
              <a:miter/>
            </a:ln>
          </p:spPr>
          <p:txBody>
            <a:bodyPr rtlCol="0" anchor="ctr" anchorCtr="0"/>
            <a:lstStyle/>
            <a:p>
              <a:endParaRPr lang="en-GB" sz="1400"/>
            </a:p>
          </p:txBody>
        </p:sp>
        <p:sp>
          <p:nvSpPr>
            <p:cNvPr id="24" name="TextBox 23">
              <a:extLst>
                <a:ext uri="{FF2B5EF4-FFF2-40B4-BE49-F238E27FC236}">
                  <a16:creationId xmlns:a16="http://schemas.microsoft.com/office/drawing/2014/main" id="{EB17C879-28D5-472B-A84E-99227C2B54B4}"/>
                </a:ext>
              </a:extLst>
            </p:cNvPr>
            <p:cNvSpPr txBox="1"/>
            <p:nvPr/>
          </p:nvSpPr>
          <p:spPr>
            <a:xfrm>
              <a:off x="1033826" y="4022120"/>
              <a:ext cx="3305260" cy="313932"/>
            </a:xfrm>
            <a:prstGeom prst="rect">
              <a:avLst/>
            </a:prstGeom>
            <a:noFill/>
          </p:spPr>
          <p:txBody>
            <a:bodyPr wrap="square" rtlCol="0" anchor="ctr" anchorCtr="0">
              <a:spAutoFit/>
            </a:bodyPr>
            <a:lstStyle/>
            <a:p>
              <a:pPr>
                <a:lnSpc>
                  <a:spcPct val="90000"/>
                </a:lnSpc>
              </a:pPr>
              <a:r>
                <a:rPr lang="en-GB" sz="1600">
                  <a:solidFill>
                    <a:schemeClr val="bg1"/>
                  </a:solidFill>
                </a:rPr>
                <a:t>Twitter </a:t>
              </a:r>
              <a:r>
                <a:rPr lang="en-GB" sz="1600">
                  <a:solidFill>
                    <a:schemeClr val="accent1"/>
                  </a:solidFill>
                </a:rPr>
                <a:t>@HighwaysEngland</a:t>
              </a:r>
            </a:p>
          </p:txBody>
        </p:sp>
      </p:grpSp>
      <p:sp>
        <p:nvSpPr>
          <p:cNvPr id="25" name="Footer Placeholder 22">
            <a:extLst>
              <a:ext uri="{FF2B5EF4-FFF2-40B4-BE49-F238E27FC236}">
                <a16:creationId xmlns:a16="http://schemas.microsoft.com/office/drawing/2014/main" id="{8C68A854-CE13-4DFA-B3CC-4C069DCB5738}"/>
              </a:ext>
            </a:extLst>
          </p:cNvPr>
          <p:cNvSpPr>
            <a:spLocks noGrp="1"/>
          </p:cNvSpPr>
          <p:nvPr>
            <p:ph type="ftr" sz="quarter" idx="22"/>
          </p:nvPr>
        </p:nvSpPr>
        <p:spPr>
          <a:xfrm>
            <a:off x="604453" y="6378063"/>
            <a:ext cx="1460791" cy="215444"/>
          </a:xfrm>
          <a:prstGeom prst="rect">
            <a:avLst/>
          </a:prstGeom>
        </p:spPr>
        <p:txBody>
          <a:bodyPr/>
          <a:lstStyle>
            <a:lvl1pPr>
              <a:defRPr>
                <a:solidFill>
                  <a:schemeClr val="bg1"/>
                </a:solidFill>
              </a:defRPr>
            </a:lvl1pPr>
          </a:lstStyle>
          <a:p>
            <a:r>
              <a:rPr lang="en-GB"/>
              <a:t>© 2021 National Highways</a:t>
            </a:r>
          </a:p>
        </p:txBody>
      </p:sp>
    </p:spTree>
    <p:extLst>
      <p:ext uri="{BB962C8B-B14F-4D97-AF65-F5344CB8AC3E}">
        <p14:creationId xmlns:p14="http://schemas.microsoft.com/office/powerpoint/2010/main" val="3033230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Only - Single Column">
    <p:bg>
      <p:bgPr>
        <a:solidFill>
          <a:schemeClr val="tx1"/>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9" name="Footer Placeholder 22">
            <a:extLst>
              <a:ext uri="{FF2B5EF4-FFF2-40B4-BE49-F238E27FC236}">
                <a16:creationId xmlns:a16="http://schemas.microsoft.com/office/drawing/2014/main" id="{5F8E2A2F-C28F-453B-A18C-7327A6B8BEBE}"/>
              </a:ext>
            </a:extLst>
          </p:cNvPr>
          <p:cNvSpPr>
            <a:spLocks noGrp="1"/>
          </p:cNvSpPr>
          <p:nvPr>
            <p:ph type="ftr" sz="quarter" idx="23"/>
          </p:nvPr>
        </p:nvSpPr>
        <p:spPr>
          <a:xfrm>
            <a:off x="261341"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0" name="Picture 9">
            <a:extLst>
              <a:ext uri="{FF2B5EF4-FFF2-40B4-BE49-F238E27FC236}">
                <a16:creationId xmlns:a16="http://schemas.microsoft.com/office/drawing/2014/main" id="{C215E194-EEDC-4005-9F24-7DE94CD7E6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045238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 Only - Two Columns">
    <p:bg>
      <p:bgPr>
        <a:solidFill>
          <a:schemeClr val="tx1"/>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numCol="2" spcCol="540000">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9" name="Footer Placeholder 22">
            <a:extLst>
              <a:ext uri="{FF2B5EF4-FFF2-40B4-BE49-F238E27FC236}">
                <a16:creationId xmlns:a16="http://schemas.microsoft.com/office/drawing/2014/main" id="{CDEC2196-41F0-4788-98AC-31A544EAAF31}"/>
              </a:ext>
            </a:extLst>
          </p:cNvPr>
          <p:cNvSpPr>
            <a:spLocks noGrp="1"/>
          </p:cNvSpPr>
          <p:nvPr>
            <p:ph type="ftr" sz="quarter" idx="23"/>
          </p:nvPr>
        </p:nvSpPr>
        <p:spPr>
          <a:xfrm>
            <a:off x="252763"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0" name="Picture 9">
            <a:extLst>
              <a:ext uri="{FF2B5EF4-FFF2-40B4-BE49-F238E27FC236}">
                <a16:creationId xmlns:a16="http://schemas.microsoft.com/office/drawing/2014/main" id="{0F21422C-C2AC-44A2-92DF-A1946ACAA1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500261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ext and Chart">
    <p:bg>
      <p:bgPr>
        <a:solidFill>
          <a:schemeClr val="tx1"/>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5" y="1293377"/>
            <a:ext cx="5400000"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4" name="Chart Placeholder 3">
            <a:extLst>
              <a:ext uri="{FF2B5EF4-FFF2-40B4-BE49-F238E27FC236}">
                <a16:creationId xmlns:a16="http://schemas.microsoft.com/office/drawing/2014/main" id="{1E425809-9303-40DC-A84A-47E3747DE11D}"/>
              </a:ext>
            </a:extLst>
          </p:cNvPr>
          <p:cNvSpPr>
            <a:spLocks noGrp="1"/>
          </p:cNvSpPr>
          <p:nvPr>
            <p:ph type="chart" sz="quarter" idx="23"/>
          </p:nvPr>
        </p:nvSpPr>
        <p:spPr>
          <a:xfrm>
            <a:off x="6281738" y="1293813"/>
            <a:ext cx="5575300" cy="4346575"/>
          </a:xfrm>
        </p:spPr>
        <p:txBody>
          <a:bodyPr anchor="ctr" anchorCtr="0"/>
          <a:lstStyle>
            <a:lvl1pPr algn="ctr">
              <a:defRPr>
                <a:solidFill>
                  <a:schemeClr val="bg1"/>
                </a:solidFill>
              </a:defRPr>
            </a:lvl1pPr>
          </a:lstStyle>
          <a:p>
            <a:endParaRPr lang="en-GB"/>
          </a:p>
        </p:txBody>
      </p:sp>
      <p:sp>
        <p:nvSpPr>
          <p:cNvPr id="10" name="Footer Placeholder 22">
            <a:extLst>
              <a:ext uri="{FF2B5EF4-FFF2-40B4-BE49-F238E27FC236}">
                <a16:creationId xmlns:a16="http://schemas.microsoft.com/office/drawing/2014/main" id="{82DFD65C-3055-4F4C-A248-301056EAD052}"/>
              </a:ext>
            </a:extLst>
          </p:cNvPr>
          <p:cNvSpPr>
            <a:spLocks noGrp="1"/>
          </p:cNvSpPr>
          <p:nvPr>
            <p:ph type="ftr" sz="quarter" idx="24"/>
          </p:nvPr>
        </p:nvSpPr>
        <p:spPr>
          <a:xfrm>
            <a:off x="261341"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1" name="Picture 10">
            <a:extLst>
              <a:ext uri="{FF2B5EF4-FFF2-40B4-BE49-F238E27FC236}">
                <a16:creationId xmlns:a16="http://schemas.microsoft.com/office/drawing/2014/main" id="{42A2619D-8D8C-4D0A-BA28-2FC36513E2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518903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22">
            <a:extLst>
              <a:ext uri="{FF2B5EF4-FFF2-40B4-BE49-F238E27FC236}">
                <a16:creationId xmlns:a16="http://schemas.microsoft.com/office/drawing/2014/main" id="{094ECEE1-0877-4BB4-A4BC-1F6B29FC8D5C}"/>
              </a:ext>
            </a:extLst>
          </p:cNvPr>
          <p:cNvSpPr>
            <a:spLocks noGrp="1"/>
          </p:cNvSpPr>
          <p:nvPr>
            <p:ph type="ftr" sz="quarter" idx="22"/>
          </p:nvPr>
        </p:nvSpPr>
        <p:spPr>
          <a:xfrm>
            <a:off x="598151" y="6393457"/>
            <a:ext cx="1606870"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BDF565C7-7937-40DE-89A3-7483B4F4E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034850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7213C10F-FA96-439A-8D31-C4A46C8CAF1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6277EDF7-7AC5-4510-B24F-9B35ECD00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926286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20000"/>
              <a:lumOff val="8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77760"/>
          <a:stretch/>
        </p:blipFill>
        <p:spPr>
          <a:xfrm>
            <a:off x="108000" y="107896"/>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22">
            <a:extLst>
              <a:ext uri="{FF2B5EF4-FFF2-40B4-BE49-F238E27FC236}">
                <a16:creationId xmlns:a16="http://schemas.microsoft.com/office/drawing/2014/main" id="{AAA615B6-3A10-4209-A08A-56193EFC0BFF}"/>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FF59BDC2-2204-4739-ABD5-BA840783B1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242431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614AE89D-327F-4360-92ED-25C670DD736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EC4F4C8D-5B24-40B1-9637-E322D9743A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245642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08BC1AD0-4DCC-458A-86F4-950856ACCDB9}"/>
              </a:ext>
            </a:extLst>
          </p:cNvPr>
          <p:cNvSpPr>
            <a:spLocks noGrp="1"/>
          </p:cNvSpPr>
          <p:nvPr>
            <p:ph type="ftr" sz="quarter" idx="22"/>
          </p:nvPr>
        </p:nvSpPr>
        <p:spPr>
          <a:xfrm>
            <a:off x="268775"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4DF95019-CD5E-4738-8780-71EC5D9BE5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689361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arge Panel Left">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6576" b="1575"/>
          <a:stretch/>
        </p:blipFill>
        <p:spPr>
          <a:xfrm>
            <a:off x="107999" y="108000"/>
            <a:ext cx="93725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A533155B-7870-4820-B470-41C52B74ED4B}"/>
              </a:ext>
            </a:extLst>
          </p:cNvPr>
          <p:cNvSpPr>
            <a:spLocks noGrp="1"/>
          </p:cNvSpPr>
          <p:nvPr>
            <p:ph type="ftr" sz="quarter" idx="23"/>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0A401C81-67D4-426B-886C-25BB25754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78155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D4170651-E1CC-406C-8238-BB9F394CBA50}"/>
              </a:ext>
            </a:extLst>
          </p:cNvPr>
          <p:cNvSpPr>
            <a:spLocks noGrp="1"/>
          </p:cNvSpPr>
          <p:nvPr>
            <p:ph type="ftr" sz="quarter" idx="22"/>
          </p:nvPr>
        </p:nvSpPr>
        <p:spPr>
          <a:xfrm>
            <a:off x="323101"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792E01CA-4265-4B06-AC53-1ECC1A3BB5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917514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rge Panel Righ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D6D59567-5FE0-4FD2-ACAE-625F9C39C858}"/>
              </a:ext>
            </a:extLst>
          </p:cNvPr>
          <p:cNvSpPr>
            <a:spLocks noGrp="1"/>
          </p:cNvSpPr>
          <p:nvPr>
            <p:ph type="ftr" sz="quarter" idx="21"/>
          </p:nvPr>
        </p:nvSpPr>
        <p:spPr>
          <a:xfrm>
            <a:off x="263629" y="6378063"/>
            <a:ext cx="1460791" cy="215444"/>
          </a:xfrm>
          <a:prstGeom prst="rect">
            <a:avLst/>
          </a:prstGeom>
        </p:spPr>
        <p:txBody>
          <a:bodyPr/>
          <a:lstStyle/>
          <a:p>
            <a:r>
              <a:rPr lang="en-GB"/>
              <a:t>© 2021 National Highways</a:t>
            </a:r>
          </a:p>
        </p:txBody>
      </p:sp>
      <p:pic>
        <p:nvPicPr>
          <p:cNvPr id="13" name="Picture 12">
            <a:extLst>
              <a:ext uri="{FF2B5EF4-FFF2-40B4-BE49-F238E27FC236}">
                <a16:creationId xmlns:a16="http://schemas.microsoft.com/office/drawing/2014/main" id="{83E141CE-1F15-4159-AD5B-D6AEF489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50084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20000"/>
              <a:lumOff val="8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3148" r="959" b="51431"/>
          <a:stretch/>
        </p:blipFill>
        <p:spPr>
          <a:xfrm>
            <a:off x="107999" y="107896"/>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AE1C284B-392F-40EE-A53B-EA3C962F460F}"/>
              </a:ext>
            </a:extLst>
          </p:cNvPr>
          <p:cNvSpPr>
            <a:spLocks noGrp="1"/>
          </p:cNvSpPr>
          <p:nvPr>
            <p:ph type="ftr" sz="quarter" idx="22"/>
          </p:nvPr>
        </p:nvSpPr>
        <p:spPr>
          <a:xfrm>
            <a:off x="27620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EAC2A520-ADDE-46CF-96C0-C0A3F04B3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695144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8624FDE6-2D06-4735-AFCC-2C0B6F6136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3" name="Footer Placeholder 22">
            <a:extLst>
              <a:ext uri="{FF2B5EF4-FFF2-40B4-BE49-F238E27FC236}">
                <a16:creationId xmlns:a16="http://schemas.microsoft.com/office/drawing/2014/main" id="{D8FC6C6A-6A90-4B64-A809-377916474F48}"/>
              </a:ext>
            </a:extLst>
          </p:cNvPr>
          <p:cNvSpPr>
            <a:spLocks noGrp="1"/>
          </p:cNvSpPr>
          <p:nvPr>
            <p:ph type="ftr" sz="quarter" idx="21"/>
          </p:nvPr>
        </p:nvSpPr>
        <p:spPr>
          <a:xfrm>
            <a:off x="26877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107402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76209"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5" name="Picture 34">
            <a:extLst>
              <a:ext uri="{FF2B5EF4-FFF2-40B4-BE49-F238E27FC236}">
                <a16:creationId xmlns:a16="http://schemas.microsoft.com/office/drawing/2014/main" id="{49217061-AC03-4564-A922-5DB7D5379A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2157795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25B76-9E1F-4E64-A915-1ABFCE2EFDA5}" type="datetimeFigureOut">
              <a:rPr lang="en-GB" smtClean="0">
                <a:solidFill>
                  <a:prstClr val="black">
                    <a:tint val="75000"/>
                  </a:prstClr>
                </a:solidFill>
              </a:rPr>
              <a:pPr/>
              <a:t>05/04/2024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24F4674-4B5E-4A0D-941F-E1FDBCCF8AD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4285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40000"/>
              <a:lumOff val="6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4">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77760"/>
          <a:stretch/>
        </p:blipFill>
        <p:spPr>
          <a:xfrm>
            <a:off x="108000" y="108000"/>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4">
            <a:extLst>
              <a:ext uri="{FF2B5EF4-FFF2-40B4-BE49-F238E27FC236}">
                <a16:creationId xmlns:a16="http://schemas.microsoft.com/office/drawing/2014/main" id="{31980819-B587-45D1-AF9A-AA912410F639}"/>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ABA6C523-057B-4831-9423-B839EB08C5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63214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654B7589-A7FC-4F7C-A908-29648EF3FF84}"/>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2E20CB37-CFE9-4FC1-B985-DBA1FB9B00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09086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um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5092700" y="107950"/>
            <a:ext cx="6991349" cy="6642100"/>
          </a:xfrm>
          <a:solidFill>
            <a:schemeClr val="accent6">
              <a:lumMod val="40000"/>
              <a:lumOff val="60000"/>
            </a:schemeClr>
          </a:solidFill>
        </p:spPr>
        <p:txBody>
          <a:body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5092700"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98" name="Picture 97" descr="Shape, background pattern&#10;&#10;Description automatically generated">
            <a:extLst>
              <a:ext uri="{FF2B5EF4-FFF2-40B4-BE49-F238E27FC236}">
                <a16:creationId xmlns:a16="http://schemas.microsoft.com/office/drawing/2014/main" id="{D2A1DEC2-8A0D-478D-8F8C-68599FB664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58227"/>
          <a:stretch/>
        </p:blipFill>
        <p:spPr>
          <a:xfrm>
            <a:off x="108000" y="108000"/>
            <a:ext cx="498470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3101" y="374859"/>
            <a:ext cx="4497765"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0" name="Footer Placeholder 4">
            <a:extLst>
              <a:ext uri="{FF2B5EF4-FFF2-40B4-BE49-F238E27FC236}">
                <a16:creationId xmlns:a16="http://schemas.microsoft.com/office/drawing/2014/main" id="{F241D32C-2D4C-4CE0-B19A-E42533FACE75}"/>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1" name="Picture 10">
            <a:extLst>
              <a:ext uri="{FF2B5EF4-FFF2-40B4-BE49-F238E27FC236}">
                <a16:creationId xmlns:a16="http://schemas.microsoft.com/office/drawing/2014/main" id="{42E287C4-2EE4-448E-9CDC-9CF202995E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5355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F9399C36-9F0E-4B05-B488-CCAF088AB049}"/>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54FE6D2C-48DD-4CFE-BB22-B9E2635B1F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60726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anel Lef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9367378"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244EE556-57EE-4C9C-8B8F-1D57D5A8BA6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8" t="1575" r="6618" b="1575"/>
          <a:stretch/>
        </p:blipFill>
        <p:spPr>
          <a:xfrm>
            <a:off x="107999" y="108000"/>
            <a:ext cx="9367378"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2" name="Footer Placeholder 4">
            <a:extLst>
              <a:ext uri="{FF2B5EF4-FFF2-40B4-BE49-F238E27FC236}">
                <a16:creationId xmlns:a16="http://schemas.microsoft.com/office/drawing/2014/main" id="{179D6825-E728-4AFA-8322-8256143E6F57}"/>
              </a:ext>
            </a:extLst>
          </p:cNvPr>
          <p:cNvSpPr>
            <a:spLocks noGrp="1"/>
          </p:cNvSpPr>
          <p:nvPr>
            <p:ph type="ftr" sz="quarter" idx="3"/>
          </p:nvPr>
        </p:nvSpPr>
        <p:spPr>
          <a:xfrm>
            <a:off x="258494"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D7096482-8ABF-4204-A8C7-A31B88418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20517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anel Righ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0" name="Footer Placeholder 22">
            <a:extLst>
              <a:ext uri="{FF2B5EF4-FFF2-40B4-BE49-F238E27FC236}">
                <a16:creationId xmlns:a16="http://schemas.microsoft.com/office/drawing/2014/main" id="{C8CA65A5-B25E-41A9-9F5E-7C10B1F955B8}"/>
              </a:ext>
            </a:extLst>
          </p:cNvPr>
          <p:cNvSpPr>
            <a:spLocks noGrp="1"/>
          </p:cNvSpPr>
          <p:nvPr>
            <p:ph type="ftr" sz="quarter" idx="23"/>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41" name="Picture 40">
            <a:extLst>
              <a:ext uri="{FF2B5EF4-FFF2-40B4-BE49-F238E27FC236}">
                <a16:creationId xmlns:a16="http://schemas.microsoft.com/office/drawing/2014/main" id="{82DA8B12-3B2E-412C-A476-2F1740C124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1461941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3864A-C2DB-4CD0-8470-FBCFE8BB4021}"/>
              </a:ext>
            </a:extLst>
          </p:cNvPr>
          <p:cNvSpPr>
            <a:spLocks noGrp="1"/>
          </p:cNvSpPr>
          <p:nvPr>
            <p:ph type="title"/>
          </p:nvPr>
        </p:nvSpPr>
        <p:spPr>
          <a:xfrm>
            <a:off x="228937" y="195492"/>
            <a:ext cx="10515600" cy="838426"/>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B5605AB-D030-4BF5-8357-29528435315D}"/>
              </a:ext>
            </a:extLst>
          </p:cNvPr>
          <p:cNvSpPr>
            <a:spLocks noGrp="1"/>
          </p:cNvSpPr>
          <p:nvPr>
            <p:ph type="body" idx="1"/>
          </p:nvPr>
        </p:nvSpPr>
        <p:spPr>
          <a:xfrm>
            <a:off x="228937" y="11652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F2B98-BDD8-434C-B520-BB7F902BC92C}"/>
              </a:ext>
            </a:extLst>
          </p:cNvPr>
          <p:cNvSpPr>
            <a:spLocks noGrp="1"/>
          </p:cNvSpPr>
          <p:nvPr>
            <p:ph type="dt" sz="half" idx="2"/>
          </p:nvPr>
        </p:nvSpPr>
        <p:spPr>
          <a:xfrm>
            <a:off x="35814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F6F7-4607-4745-AD82-656B92778960}" type="datetimeFigureOut">
              <a:rPr lang="en-GB" smtClean="0"/>
              <a:t>05/04/2024</a:t>
            </a:fld>
            <a:endParaRPr lang="en-GB"/>
          </a:p>
        </p:txBody>
      </p:sp>
      <p:sp>
        <p:nvSpPr>
          <p:cNvPr id="6" name="Slide Number Placeholder 5">
            <a:extLst>
              <a:ext uri="{FF2B5EF4-FFF2-40B4-BE49-F238E27FC236}">
                <a16:creationId xmlns:a16="http://schemas.microsoft.com/office/drawing/2014/main" id="{BECD7E49-48B9-4DCD-9081-B3AC8D062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443A2-A4B8-4E2F-82AA-63F4836A0303}" type="slidenum">
              <a:rPr lang="en-GB" smtClean="0"/>
              <a:t>‹#›</a:t>
            </a:fld>
            <a:endParaRPr lang="en-GB"/>
          </a:p>
        </p:txBody>
      </p:sp>
      <p:sp>
        <p:nvSpPr>
          <p:cNvPr id="7" name="Footer Placeholder 4">
            <a:extLst>
              <a:ext uri="{FF2B5EF4-FFF2-40B4-BE49-F238E27FC236}">
                <a16:creationId xmlns:a16="http://schemas.microsoft.com/office/drawing/2014/main" id="{5B31A1EF-3AFC-4CAB-893F-74D71FC74C35}"/>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spTree>
    <p:extLst>
      <p:ext uri="{BB962C8B-B14F-4D97-AF65-F5344CB8AC3E}">
        <p14:creationId xmlns:p14="http://schemas.microsoft.com/office/powerpoint/2010/main" val="40138475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Lst>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52400" indent="-1524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199">
          <p15:clr>
            <a:srgbClr val="F26B43"/>
          </p15:clr>
        </p15:guide>
        <p15:guide id="3" pos="211">
          <p15:clr>
            <a:srgbClr val="F26B43"/>
          </p15:clr>
        </p15:guide>
        <p15:guide id="4" pos="7469">
          <p15:clr>
            <a:srgbClr val="F26B43"/>
          </p15:clr>
        </p15:guide>
        <p15:guide id="5" orient="horz" pos="3475">
          <p15:clr>
            <a:srgbClr val="F26B43"/>
          </p15:clr>
        </p15:guide>
        <p15:guide id="6" orient="horz" pos="4110">
          <p15:clr>
            <a:srgbClr val="F26B43"/>
          </p15:clr>
        </p15:guide>
        <p15:guide id="7" orient="horz" pos="210">
          <p15:clr>
            <a:srgbClr val="F26B43"/>
          </p15:clr>
        </p15:guide>
        <p15:guide id="8" pos="1481">
          <p15:clr>
            <a:srgbClr val="F26B43"/>
          </p15:clr>
        </p15:guide>
        <p15:guide id="9" pos="1708">
          <p15:clr>
            <a:srgbClr val="F26B43"/>
          </p15:clr>
        </p15:guide>
        <p15:guide id="10" pos="2992">
          <p15:clr>
            <a:srgbClr val="F26B43"/>
          </p15:clr>
        </p15:guide>
        <p15:guide id="11" pos="3208">
          <p15:clr>
            <a:srgbClr val="F26B43"/>
          </p15:clr>
        </p15:guide>
        <p15:guide id="12" pos="4475">
          <p15:clr>
            <a:srgbClr val="F26B43"/>
          </p15:clr>
        </p15:guide>
        <p15:guide id="13" pos="4702">
          <p15:clr>
            <a:srgbClr val="F26B43"/>
          </p15:clr>
        </p15:guide>
        <p15:guide id="14" pos="5972">
          <p15:clr>
            <a:srgbClr val="F26B43"/>
          </p15:clr>
        </p15:guide>
        <p15:guide id="15" orient="horz" pos="312">
          <p15:clr>
            <a:srgbClr val="F26B43"/>
          </p15:clr>
        </p15:guide>
        <p15:guide id="16" pos="4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hyperlink" Target="mailto:Matt.Staton@nationalhighways.co.uk" TargetMode="External"/><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1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A27E9AD-E219-45B3-B10A-52175CE3904A}"/>
              </a:ext>
            </a:extLst>
          </p:cNvPr>
          <p:cNvPicPr>
            <a:picLocks noGrp="1" noChangeAspect="1"/>
          </p:cNvPicPr>
          <p:nvPr>
            <p:ph type="pic" sz="quarter" idx="13"/>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9090" r="21378" b="14543"/>
          <a:stretch/>
        </p:blipFill>
        <p:spPr>
          <a:xfrm>
            <a:off x="4755849" y="111532"/>
            <a:ext cx="7277944" cy="6634658"/>
          </a:xfrm>
          <a:solidFill>
            <a:schemeClr val="tx1"/>
          </a:solidFill>
        </p:spPr>
      </p:pic>
      <p:sp>
        <p:nvSpPr>
          <p:cNvPr id="15" name="Parallelogram 14">
            <a:extLst>
              <a:ext uri="{FF2B5EF4-FFF2-40B4-BE49-F238E27FC236}">
                <a16:creationId xmlns:a16="http://schemas.microsoft.com/office/drawing/2014/main" id="{44BC3DE0-0968-4C3F-92AC-4A86A824894A}"/>
              </a:ext>
            </a:extLst>
          </p:cNvPr>
          <p:cNvSpPr/>
          <p:nvPr/>
        </p:nvSpPr>
        <p:spPr>
          <a:xfrm>
            <a:off x="4750133" y="119153"/>
            <a:ext cx="7273225" cy="6627315"/>
          </a:xfrm>
          <a:custGeom>
            <a:avLst/>
            <a:gdLst>
              <a:gd name="connsiteX0" fmla="*/ 0 w 8995231"/>
              <a:gd name="connsiteY0" fmla="*/ 6883906 h 6883906"/>
              <a:gd name="connsiteX1" fmla="*/ 770653 w 8995231"/>
              <a:gd name="connsiteY1" fmla="*/ 0 h 6883906"/>
              <a:gd name="connsiteX2" fmla="*/ 8995231 w 8995231"/>
              <a:gd name="connsiteY2" fmla="*/ 0 h 6883906"/>
              <a:gd name="connsiteX3" fmla="*/ 8224578 w 8995231"/>
              <a:gd name="connsiteY3" fmla="*/ 6883906 h 6883906"/>
              <a:gd name="connsiteX4" fmla="*/ 0 w 8995231"/>
              <a:gd name="connsiteY4" fmla="*/ 6883906 h 6883906"/>
              <a:gd name="connsiteX0" fmla="*/ 0 w 8995231"/>
              <a:gd name="connsiteY0" fmla="*/ 6883906 h 6883906"/>
              <a:gd name="connsiteX1" fmla="*/ 748351 w 8995231"/>
              <a:gd name="connsiteY1" fmla="*/ 245327 h 6883906"/>
              <a:gd name="connsiteX2" fmla="*/ 8995231 w 8995231"/>
              <a:gd name="connsiteY2" fmla="*/ 0 h 6883906"/>
              <a:gd name="connsiteX3" fmla="*/ 8224578 w 8995231"/>
              <a:gd name="connsiteY3" fmla="*/ 6883906 h 6883906"/>
              <a:gd name="connsiteX4" fmla="*/ 0 w 8995231"/>
              <a:gd name="connsiteY4" fmla="*/ 6883906 h 6883906"/>
              <a:gd name="connsiteX0" fmla="*/ 0 w 8224578"/>
              <a:gd name="connsiteY0" fmla="*/ 6638579 h 6638579"/>
              <a:gd name="connsiteX1" fmla="*/ 748351 w 8224578"/>
              <a:gd name="connsiteY1" fmla="*/ 0 h 6638579"/>
              <a:gd name="connsiteX2" fmla="*/ 7248207 w 8224578"/>
              <a:gd name="connsiteY2" fmla="*/ 14868 h 6638579"/>
              <a:gd name="connsiteX3" fmla="*/ 8224578 w 8224578"/>
              <a:gd name="connsiteY3" fmla="*/ 6638579 h 6638579"/>
              <a:gd name="connsiteX4" fmla="*/ 0 w 8224578"/>
              <a:gd name="connsiteY4" fmla="*/ 6638579 h 6638579"/>
              <a:gd name="connsiteX0" fmla="*/ 0 w 7273007"/>
              <a:gd name="connsiteY0" fmla="*/ 6638579 h 6638579"/>
              <a:gd name="connsiteX1" fmla="*/ 748351 w 7273007"/>
              <a:gd name="connsiteY1" fmla="*/ 0 h 6638579"/>
              <a:gd name="connsiteX2" fmla="*/ 7248207 w 7273007"/>
              <a:gd name="connsiteY2" fmla="*/ 14868 h 6638579"/>
              <a:gd name="connsiteX3" fmla="*/ 7273007 w 7273007"/>
              <a:gd name="connsiteY3" fmla="*/ 6638579 h 6638579"/>
              <a:gd name="connsiteX4" fmla="*/ 0 w 7273007"/>
              <a:gd name="connsiteY4" fmla="*/ 6638579 h 6638579"/>
              <a:gd name="connsiteX0" fmla="*/ 0 w 7273225"/>
              <a:gd name="connsiteY0" fmla="*/ 6638579 h 6638579"/>
              <a:gd name="connsiteX1" fmla="*/ 748351 w 7273225"/>
              <a:gd name="connsiteY1" fmla="*/ 0 h 6638579"/>
              <a:gd name="connsiteX2" fmla="*/ 7270510 w 7273225"/>
              <a:gd name="connsiteY2" fmla="*/ 22302 h 6638579"/>
              <a:gd name="connsiteX3" fmla="*/ 7273007 w 7273225"/>
              <a:gd name="connsiteY3" fmla="*/ 6638579 h 6638579"/>
              <a:gd name="connsiteX4" fmla="*/ 0 w 7273225"/>
              <a:gd name="connsiteY4" fmla="*/ 6638579 h 6638579"/>
              <a:gd name="connsiteX0" fmla="*/ 0 w 7273225"/>
              <a:gd name="connsiteY0" fmla="*/ 6638579 h 6638579"/>
              <a:gd name="connsiteX1" fmla="*/ 748351 w 7273225"/>
              <a:gd name="connsiteY1" fmla="*/ 0 h 6638579"/>
              <a:gd name="connsiteX2" fmla="*/ 7270510 w 7273225"/>
              <a:gd name="connsiteY2" fmla="*/ 14868 h 6638579"/>
              <a:gd name="connsiteX3" fmla="*/ 7273007 w 7273225"/>
              <a:gd name="connsiteY3" fmla="*/ 6638579 h 6638579"/>
              <a:gd name="connsiteX4" fmla="*/ 0 w 7273225"/>
              <a:gd name="connsiteY4" fmla="*/ 6638579 h 663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3225" h="6638579">
                <a:moveTo>
                  <a:pt x="0" y="6638579"/>
                </a:moveTo>
                <a:lnTo>
                  <a:pt x="748351" y="0"/>
                </a:lnTo>
                <a:lnTo>
                  <a:pt x="7270510" y="14868"/>
                </a:lnTo>
                <a:cubicBezTo>
                  <a:pt x="7278777" y="2222772"/>
                  <a:pt x="7264740" y="4430675"/>
                  <a:pt x="7273007" y="6638579"/>
                </a:cubicBezTo>
                <a:lnTo>
                  <a:pt x="0" y="663857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 Placeholder 18">
            <a:extLst>
              <a:ext uri="{FF2B5EF4-FFF2-40B4-BE49-F238E27FC236}">
                <a16:creationId xmlns:a16="http://schemas.microsoft.com/office/drawing/2014/main" id="{37DFBBF1-5BE2-4436-93A9-6ABB797E2D71}"/>
              </a:ext>
            </a:extLst>
          </p:cNvPr>
          <p:cNvSpPr txBox="1">
            <a:spLocks/>
          </p:cNvSpPr>
          <p:nvPr/>
        </p:nvSpPr>
        <p:spPr>
          <a:xfrm>
            <a:off x="4751128" y="109627"/>
            <a:ext cx="951675" cy="6640374"/>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 name="connsiteX0" fmla="*/ 745436 w 962794"/>
              <a:gd name="connsiteY0" fmla="*/ 0 h 6645814"/>
              <a:gd name="connsiteX1" fmla="*/ 962794 w 962794"/>
              <a:gd name="connsiteY1" fmla="*/ 0 h 6645814"/>
              <a:gd name="connsiteX2" fmla="*/ 213541 w 962794"/>
              <a:gd name="connsiteY2" fmla="*/ 6645814 h 6645814"/>
              <a:gd name="connsiteX3" fmla="*/ 0 w 962794"/>
              <a:gd name="connsiteY3" fmla="*/ 6642000 h 6645814"/>
              <a:gd name="connsiteX4" fmla="*/ 745436 w 962794"/>
              <a:gd name="connsiteY4" fmla="*/ 0 h 6645814"/>
              <a:gd name="connsiteX0" fmla="*/ 732079 w 949437"/>
              <a:gd name="connsiteY0" fmla="*/ 0 h 6649628"/>
              <a:gd name="connsiteX1" fmla="*/ 949437 w 949437"/>
              <a:gd name="connsiteY1" fmla="*/ 0 h 6649628"/>
              <a:gd name="connsiteX2" fmla="*/ 200184 w 949437"/>
              <a:gd name="connsiteY2" fmla="*/ 6645814 h 6649628"/>
              <a:gd name="connsiteX3" fmla="*/ 0 w 949437"/>
              <a:gd name="connsiteY3" fmla="*/ 6649628 h 6649628"/>
              <a:gd name="connsiteX4" fmla="*/ 732079 w 949437"/>
              <a:gd name="connsiteY4" fmla="*/ 0 h 6649628"/>
              <a:gd name="connsiteX0" fmla="*/ 732079 w 949437"/>
              <a:gd name="connsiteY0" fmla="*/ 0 h 6649628"/>
              <a:gd name="connsiteX1" fmla="*/ 949437 w 949437"/>
              <a:gd name="connsiteY1" fmla="*/ 0 h 6649628"/>
              <a:gd name="connsiteX2" fmla="*/ 204001 w 949437"/>
              <a:gd name="connsiteY2" fmla="*/ 6645814 h 6649628"/>
              <a:gd name="connsiteX3" fmla="*/ 0 w 949437"/>
              <a:gd name="connsiteY3" fmla="*/ 6649628 h 6649628"/>
              <a:gd name="connsiteX4" fmla="*/ 732079 w 949437"/>
              <a:gd name="connsiteY4" fmla="*/ 0 h 6649628"/>
              <a:gd name="connsiteX0" fmla="*/ 732079 w 949437"/>
              <a:gd name="connsiteY0" fmla="*/ 0 h 6649628"/>
              <a:gd name="connsiteX1" fmla="*/ 949437 w 949437"/>
              <a:gd name="connsiteY1" fmla="*/ 0 h 6649628"/>
              <a:gd name="connsiteX2" fmla="*/ 205909 w 949437"/>
              <a:gd name="connsiteY2" fmla="*/ 6642000 h 6649628"/>
              <a:gd name="connsiteX3" fmla="*/ 0 w 949437"/>
              <a:gd name="connsiteY3" fmla="*/ 6649628 h 6649628"/>
              <a:gd name="connsiteX4" fmla="*/ 732079 w 949437"/>
              <a:gd name="connsiteY4" fmla="*/ 0 h 6649628"/>
              <a:gd name="connsiteX0" fmla="*/ 749253 w 949437"/>
              <a:gd name="connsiteY0" fmla="*/ 1907 h 6649628"/>
              <a:gd name="connsiteX1" fmla="*/ 949437 w 949437"/>
              <a:gd name="connsiteY1" fmla="*/ 0 h 6649628"/>
              <a:gd name="connsiteX2" fmla="*/ 205909 w 949437"/>
              <a:gd name="connsiteY2" fmla="*/ 6642000 h 6649628"/>
              <a:gd name="connsiteX3" fmla="*/ 0 w 949437"/>
              <a:gd name="connsiteY3" fmla="*/ 6649628 h 6649628"/>
              <a:gd name="connsiteX4" fmla="*/ 749253 w 949437"/>
              <a:gd name="connsiteY4" fmla="*/ 1907 h 6649628"/>
              <a:gd name="connsiteX0" fmla="*/ 749253 w 953253"/>
              <a:gd name="connsiteY0" fmla="*/ 0 h 6647721"/>
              <a:gd name="connsiteX1" fmla="*/ 953253 w 953253"/>
              <a:gd name="connsiteY1" fmla="*/ 1907 h 6647721"/>
              <a:gd name="connsiteX2" fmla="*/ 205909 w 953253"/>
              <a:gd name="connsiteY2" fmla="*/ 6640093 h 6647721"/>
              <a:gd name="connsiteX3" fmla="*/ 0 w 953253"/>
              <a:gd name="connsiteY3" fmla="*/ 6647721 h 6647721"/>
              <a:gd name="connsiteX4" fmla="*/ 749253 w 953253"/>
              <a:gd name="connsiteY4" fmla="*/ 0 h 664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253" h="6647721">
                <a:moveTo>
                  <a:pt x="749253" y="0"/>
                </a:moveTo>
                <a:lnTo>
                  <a:pt x="953253" y="1907"/>
                </a:lnTo>
                <a:lnTo>
                  <a:pt x="205909" y="6640093"/>
                </a:lnTo>
                <a:lnTo>
                  <a:pt x="0" y="6647721"/>
                </a:lnTo>
                <a:lnTo>
                  <a:pt x="749253" y="0"/>
                </a:lnTo>
                <a:close/>
              </a:path>
            </a:pathLst>
          </a:custGeom>
          <a:solidFill>
            <a:schemeClr val="tx1">
              <a:alpha val="40000"/>
            </a:schemeClr>
          </a:solidFill>
        </p:spPr>
        <p:txBody>
          <a:bodyPr vert="horz" wrap="square"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noFill/>
                <a:latin typeface="+mn-lt"/>
                <a:ea typeface="+mn-ea"/>
                <a:cs typeface="+mn-cs"/>
              </a:defRPr>
            </a:lvl1pPr>
            <a:lvl2pPr marL="152400" indent="-1524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noFill/>
              <a:effectLst/>
              <a:uLnTx/>
              <a:uFillTx/>
              <a:latin typeface="Arial"/>
              <a:ea typeface="+mn-ea"/>
              <a:cs typeface="+mn-cs"/>
            </a:endParaRPr>
          </a:p>
        </p:txBody>
      </p:sp>
      <p:sp>
        <p:nvSpPr>
          <p:cNvPr id="4" name="Title 3">
            <a:extLst>
              <a:ext uri="{FF2B5EF4-FFF2-40B4-BE49-F238E27FC236}">
                <a16:creationId xmlns:a16="http://schemas.microsoft.com/office/drawing/2014/main" id="{7D2FA427-625B-4376-8C12-01F17D784228}"/>
              </a:ext>
            </a:extLst>
          </p:cNvPr>
          <p:cNvSpPr>
            <a:spLocks noGrp="1"/>
          </p:cNvSpPr>
          <p:nvPr>
            <p:ph type="ctrTitle"/>
          </p:nvPr>
        </p:nvSpPr>
        <p:spPr>
          <a:xfrm>
            <a:off x="554301" y="1486768"/>
            <a:ext cx="4513809" cy="2308324"/>
          </a:xfrm>
        </p:spPr>
        <p:txBody>
          <a:bodyPr/>
          <a:lstStyle/>
          <a:p>
            <a:r>
              <a:rPr lang="en-GB" sz="3600" dirty="0"/>
              <a:t>Causation of Fatal Collisions Involving Commercial Vehicles</a:t>
            </a:r>
          </a:p>
        </p:txBody>
      </p:sp>
      <p:sp>
        <p:nvSpPr>
          <p:cNvPr id="5" name="Subtitle 4">
            <a:extLst>
              <a:ext uri="{FF2B5EF4-FFF2-40B4-BE49-F238E27FC236}">
                <a16:creationId xmlns:a16="http://schemas.microsoft.com/office/drawing/2014/main" id="{5BB31605-CCEC-4D3E-8FED-44BF803154FE}"/>
              </a:ext>
            </a:extLst>
          </p:cNvPr>
          <p:cNvSpPr>
            <a:spLocks noGrp="1"/>
          </p:cNvSpPr>
          <p:nvPr>
            <p:ph type="subTitle" idx="1"/>
          </p:nvPr>
        </p:nvSpPr>
        <p:spPr>
          <a:xfrm>
            <a:off x="554303" y="3825618"/>
            <a:ext cx="1757212" cy="461665"/>
          </a:xfrm>
        </p:spPr>
        <p:txBody>
          <a:bodyPr/>
          <a:lstStyle/>
          <a:p>
            <a:r>
              <a:rPr lang="en-GB" dirty="0"/>
              <a:t>Matt Staton</a:t>
            </a:r>
          </a:p>
        </p:txBody>
      </p:sp>
      <p:sp>
        <p:nvSpPr>
          <p:cNvPr id="8" name="Footer Placeholder 7">
            <a:extLst>
              <a:ext uri="{FF2B5EF4-FFF2-40B4-BE49-F238E27FC236}">
                <a16:creationId xmlns:a16="http://schemas.microsoft.com/office/drawing/2014/main" id="{03F27C22-E071-40C6-AB0C-583301F0FC9B}"/>
              </a:ext>
            </a:extLst>
          </p:cNvPr>
          <p:cNvSpPr>
            <a:spLocks noGrp="1"/>
          </p:cNvSpPr>
          <p:nvPr>
            <p:ph type="ftr" sz="quarter" idx="3"/>
          </p:nvPr>
        </p:nvSpPr>
        <p:spPr>
          <a:xfrm>
            <a:off x="593026" y="6378063"/>
            <a:ext cx="1460791" cy="2154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2E5F"/>
                </a:solidFill>
                <a:effectLst/>
                <a:uLnTx/>
                <a:uFillTx/>
                <a:latin typeface="Arial"/>
                <a:ea typeface="+mn-ea"/>
                <a:cs typeface="+mn-cs"/>
              </a:rPr>
              <a:t>© 2021 National Highways</a:t>
            </a:r>
          </a:p>
        </p:txBody>
      </p:sp>
      <p:sp>
        <p:nvSpPr>
          <p:cNvPr id="20" name="Text Placeholder 19">
            <a:extLst>
              <a:ext uri="{FF2B5EF4-FFF2-40B4-BE49-F238E27FC236}">
                <a16:creationId xmlns:a16="http://schemas.microsoft.com/office/drawing/2014/main" id="{1C086EFC-9DAC-4029-A4D6-0243C3CE2F40}"/>
              </a:ext>
            </a:extLst>
          </p:cNvPr>
          <p:cNvSpPr>
            <a:spLocks noGrp="1"/>
          </p:cNvSpPr>
          <p:nvPr>
            <p:ph type="body" sz="quarter" idx="16"/>
          </p:nvPr>
        </p:nvSpPr>
        <p:spPr>
          <a:xfrm>
            <a:off x="554301" y="4281703"/>
            <a:ext cx="4453529" cy="370800"/>
          </a:xfrm>
        </p:spPr>
        <p:txBody>
          <a:bodyPr vert="horz" lIns="91440" tIns="45720" rIns="91440" bIns="45720" rtlCol="0" anchor="t">
            <a:normAutofit/>
          </a:bodyPr>
          <a:lstStyle/>
          <a:p>
            <a:r>
              <a:rPr lang="en-GB" dirty="0">
                <a:solidFill>
                  <a:srgbClr val="00156B"/>
                </a:solidFill>
              </a:rPr>
              <a:t>Head of Road Safety Delivery</a:t>
            </a:r>
          </a:p>
        </p:txBody>
      </p:sp>
      <p:pic>
        <p:nvPicPr>
          <p:cNvPr id="11" name="Picture 10">
            <a:extLst>
              <a:ext uri="{FF2B5EF4-FFF2-40B4-BE49-F238E27FC236}">
                <a16:creationId xmlns:a16="http://schemas.microsoft.com/office/drawing/2014/main" id="{74855D19-AE3E-425A-9CC1-CF3CBC5B2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39578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B5DEFB-B4F8-7598-59CE-24A815C0ABA8}"/>
              </a:ext>
            </a:extLst>
          </p:cNvPr>
          <p:cNvSpPr>
            <a:spLocks noGrp="1"/>
          </p:cNvSpPr>
          <p:nvPr>
            <p:ph type="title"/>
          </p:nvPr>
        </p:nvSpPr>
        <p:spPr/>
        <p:txBody>
          <a:bodyPr/>
          <a:lstStyle/>
          <a:p>
            <a:r>
              <a:rPr lang="en-GB" dirty="0"/>
              <a:t>Focus on HGVs</a:t>
            </a:r>
          </a:p>
        </p:txBody>
      </p:sp>
      <p:pic>
        <p:nvPicPr>
          <p:cNvPr id="13" name="Picture 12">
            <a:extLst>
              <a:ext uri="{FF2B5EF4-FFF2-40B4-BE49-F238E27FC236}">
                <a16:creationId xmlns:a16="http://schemas.microsoft.com/office/drawing/2014/main" id="{AF9D598D-5854-3308-47FA-63E7F0F1DD0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371029" y="113773"/>
            <a:ext cx="1735914" cy="717511"/>
          </a:xfrm>
          <a:prstGeom prst="rect">
            <a:avLst/>
          </a:prstGeom>
        </p:spPr>
      </p:pic>
      <p:pic>
        <p:nvPicPr>
          <p:cNvPr id="5" name="Picture 4">
            <a:extLst>
              <a:ext uri="{FF2B5EF4-FFF2-40B4-BE49-F238E27FC236}">
                <a16:creationId xmlns:a16="http://schemas.microsoft.com/office/drawing/2014/main" id="{BDA3FD21-01B1-DC3E-7F0A-8BD17EA4D2FD}"/>
              </a:ext>
            </a:extLst>
          </p:cNvPr>
          <p:cNvPicPr>
            <a:picLocks noChangeAspect="1"/>
          </p:cNvPicPr>
          <p:nvPr/>
        </p:nvPicPr>
        <p:blipFill>
          <a:blip r:embed="rId5"/>
          <a:stretch>
            <a:fillRect/>
          </a:stretch>
        </p:blipFill>
        <p:spPr>
          <a:xfrm>
            <a:off x="452487" y="1293377"/>
            <a:ext cx="7748833" cy="5077394"/>
          </a:xfrm>
          <a:prstGeom prst="rect">
            <a:avLst/>
          </a:prstGeom>
        </p:spPr>
      </p:pic>
      <p:pic>
        <p:nvPicPr>
          <p:cNvPr id="7" name="Picture 6">
            <a:extLst>
              <a:ext uri="{FF2B5EF4-FFF2-40B4-BE49-F238E27FC236}">
                <a16:creationId xmlns:a16="http://schemas.microsoft.com/office/drawing/2014/main" id="{2B7ECFEB-4207-2B99-D593-005F52568068}"/>
              </a:ext>
            </a:extLst>
          </p:cNvPr>
          <p:cNvPicPr>
            <a:picLocks noChangeAspect="1"/>
          </p:cNvPicPr>
          <p:nvPr/>
        </p:nvPicPr>
        <p:blipFill>
          <a:blip r:embed="rId6"/>
          <a:stretch>
            <a:fillRect/>
          </a:stretch>
        </p:blipFill>
        <p:spPr>
          <a:xfrm>
            <a:off x="8934106" y="1293377"/>
            <a:ext cx="2619375" cy="3819525"/>
          </a:xfrm>
          <a:prstGeom prst="rect">
            <a:avLst/>
          </a:prstGeom>
        </p:spPr>
      </p:pic>
    </p:spTree>
    <p:extLst>
      <p:ext uri="{BB962C8B-B14F-4D97-AF65-F5344CB8AC3E}">
        <p14:creationId xmlns:p14="http://schemas.microsoft.com/office/powerpoint/2010/main" val="533558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B5CEE-97EC-B50F-6ABD-824F6518319B}"/>
              </a:ext>
            </a:extLst>
          </p:cNvPr>
          <p:cNvSpPr>
            <a:spLocks noGrp="1"/>
          </p:cNvSpPr>
          <p:nvPr>
            <p:ph type="title"/>
          </p:nvPr>
        </p:nvSpPr>
        <p:spPr/>
        <p:txBody>
          <a:bodyPr/>
          <a:lstStyle/>
          <a:p>
            <a:r>
              <a:rPr lang="en-GB" dirty="0"/>
              <a:t>Where do these collisions happen</a:t>
            </a:r>
          </a:p>
        </p:txBody>
      </p:sp>
      <p:sp>
        <p:nvSpPr>
          <p:cNvPr id="4" name="Text Placeholder 3">
            <a:extLst>
              <a:ext uri="{FF2B5EF4-FFF2-40B4-BE49-F238E27FC236}">
                <a16:creationId xmlns:a16="http://schemas.microsoft.com/office/drawing/2014/main" id="{37102C36-5EF8-EC2F-4AAF-11AD240AA568}"/>
              </a:ext>
            </a:extLst>
          </p:cNvPr>
          <p:cNvSpPr>
            <a:spLocks noGrp="1"/>
          </p:cNvSpPr>
          <p:nvPr>
            <p:ph type="body" sz="quarter" idx="22"/>
          </p:nvPr>
        </p:nvSpPr>
        <p:spPr/>
        <p:txBody>
          <a:bodyPr/>
          <a:lstStyle/>
          <a:p>
            <a:pPr marL="171450" indent="-171450">
              <a:buFont typeface="Arial" panose="020B0604020202020204" pitchFamily="34" charset="0"/>
              <a:buChar char="•"/>
            </a:pPr>
            <a:r>
              <a:rPr lang="en-US" sz="1800" dirty="0"/>
              <a:t>Peak collision time for HGVs is 03:00-05:59, followed by 09:00-11:59 and 12:00-14:59, indicating the need for targeted safety measures.</a:t>
            </a:r>
            <a:endParaRPr lang="en-US" sz="1800" dirty="0">
              <a:cs typeface="Calibri"/>
            </a:endParaRPr>
          </a:p>
          <a:p>
            <a:pPr marL="171450" indent="-171450">
              <a:buFont typeface="Arial" panose="020B0604020202020204" pitchFamily="34" charset="0"/>
              <a:buChar char="•"/>
            </a:pPr>
            <a:r>
              <a:rPr lang="en-US" sz="1800" dirty="0"/>
              <a:t>Majority of the HGV crashes occur on dual carriageways (76%).  </a:t>
            </a:r>
            <a:endParaRPr lang="en-GB" dirty="0"/>
          </a:p>
        </p:txBody>
      </p:sp>
      <p:pic>
        <p:nvPicPr>
          <p:cNvPr id="10" name="Picture 9">
            <a:extLst>
              <a:ext uri="{FF2B5EF4-FFF2-40B4-BE49-F238E27FC236}">
                <a16:creationId xmlns:a16="http://schemas.microsoft.com/office/drawing/2014/main" id="{D3517943-3AFD-E5F5-5DDB-FE586C5254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0371029" y="113773"/>
            <a:ext cx="1735914" cy="717511"/>
          </a:xfrm>
          <a:prstGeom prst="rect">
            <a:avLst/>
          </a:prstGeom>
        </p:spPr>
      </p:pic>
      <p:pic>
        <p:nvPicPr>
          <p:cNvPr id="8" name="Picture 7">
            <a:extLst>
              <a:ext uri="{FF2B5EF4-FFF2-40B4-BE49-F238E27FC236}">
                <a16:creationId xmlns:a16="http://schemas.microsoft.com/office/drawing/2014/main" id="{197DCB36-B0A1-970B-93D1-C47E1032C1E0}"/>
              </a:ext>
            </a:extLst>
          </p:cNvPr>
          <p:cNvPicPr>
            <a:picLocks noChangeAspect="1"/>
          </p:cNvPicPr>
          <p:nvPr/>
        </p:nvPicPr>
        <p:blipFill>
          <a:blip r:embed="rId4"/>
          <a:stretch>
            <a:fillRect/>
          </a:stretch>
        </p:blipFill>
        <p:spPr>
          <a:xfrm>
            <a:off x="1069317" y="2290714"/>
            <a:ext cx="4635926" cy="2363637"/>
          </a:xfrm>
          <a:prstGeom prst="rect">
            <a:avLst/>
          </a:prstGeom>
          <a:ln>
            <a:solidFill>
              <a:schemeClr val="tx2">
                <a:lumMod val="50000"/>
              </a:schemeClr>
            </a:solidFill>
          </a:ln>
        </p:spPr>
      </p:pic>
      <p:pic>
        <p:nvPicPr>
          <p:cNvPr id="11" name="Picture 10">
            <a:extLst>
              <a:ext uri="{FF2B5EF4-FFF2-40B4-BE49-F238E27FC236}">
                <a16:creationId xmlns:a16="http://schemas.microsoft.com/office/drawing/2014/main" id="{F56ED692-FABE-83B4-6378-4F4F3DEE6E69}"/>
              </a:ext>
            </a:extLst>
          </p:cNvPr>
          <p:cNvPicPr>
            <a:picLocks noChangeAspect="1"/>
          </p:cNvPicPr>
          <p:nvPr/>
        </p:nvPicPr>
        <p:blipFill>
          <a:blip r:embed="rId5"/>
          <a:stretch>
            <a:fillRect/>
          </a:stretch>
        </p:blipFill>
        <p:spPr>
          <a:xfrm>
            <a:off x="5997235" y="2290714"/>
            <a:ext cx="5333783" cy="2365703"/>
          </a:xfrm>
          <a:prstGeom prst="rect">
            <a:avLst/>
          </a:prstGeom>
        </p:spPr>
      </p:pic>
    </p:spTree>
    <p:extLst>
      <p:ext uri="{BB962C8B-B14F-4D97-AF65-F5344CB8AC3E}">
        <p14:creationId xmlns:p14="http://schemas.microsoft.com/office/powerpoint/2010/main" val="4032986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F43D724-3D8E-B711-B0B5-08FFB444688D}"/>
              </a:ext>
            </a:extLst>
          </p:cNvPr>
          <p:cNvSpPr>
            <a:spLocks noGrp="1"/>
          </p:cNvSpPr>
          <p:nvPr>
            <p:ph idx="1"/>
          </p:nvPr>
        </p:nvSpPr>
        <p:spPr/>
        <p:txBody>
          <a:bodyPr/>
          <a:lstStyle/>
          <a:p>
            <a:pPr marL="171450" indent="-171450">
              <a:buFont typeface="Arial" panose="020B0604020202020204" pitchFamily="34" charset="0"/>
              <a:buChar char="•"/>
            </a:pPr>
            <a:r>
              <a:rPr lang="en-US" sz="2000" dirty="0"/>
              <a:t>Predominant collision partners are Cars and HGVs with 65% of them being 2-vehicle collision.</a:t>
            </a:r>
          </a:p>
          <a:p>
            <a:pPr marL="171450" indent="-171450">
              <a:buFont typeface="Arial" panose="020B0604020202020204" pitchFamily="34" charset="0"/>
              <a:buChar char="•"/>
            </a:pPr>
            <a:r>
              <a:rPr lang="en-US" sz="2000" dirty="0"/>
              <a:t>Majority of the HGV collisions involve two vehicles (66%), followed by multiple vehicles (3 or more vehicles, 31%) and single-vehicle collisions (4%).</a:t>
            </a:r>
          </a:p>
          <a:p>
            <a:pPr marL="171450" indent="-171450">
              <a:buFont typeface="Arial" panose="020B0604020202020204" pitchFamily="34" charset="0"/>
              <a:buChar char="•"/>
            </a:pPr>
            <a:r>
              <a:rPr lang="en-US" sz="2000" dirty="0"/>
              <a:t>Within the database, 76% of collisions involving a collision with an obstruction (includes parked or broken-down vehicle) involve HGVs, urging the need for in-depth analysis.</a:t>
            </a:r>
          </a:p>
        </p:txBody>
      </p:sp>
      <p:sp>
        <p:nvSpPr>
          <p:cNvPr id="3" name="Title 2">
            <a:extLst>
              <a:ext uri="{FF2B5EF4-FFF2-40B4-BE49-F238E27FC236}">
                <a16:creationId xmlns:a16="http://schemas.microsoft.com/office/drawing/2014/main" id="{EA3868FC-A0A2-885E-22E0-AAAD2962A8DE}"/>
              </a:ext>
            </a:extLst>
          </p:cNvPr>
          <p:cNvSpPr>
            <a:spLocks noGrp="1"/>
          </p:cNvSpPr>
          <p:nvPr>
            <p:ph type="title"/>
          </p:nvPr>
        </p:nvSpPr>
        <p:spPr/>
        <p:txBody>
          <a:bodyPr/>
          <a:lstStyle/>
          <a:p>
            <a:r>
              <a:rPr lang="en-GB" dirty="0"/>
              <a:t>Types of collision</a:t>
            </a:r>
          </a:p>
        </p:txBody>
      </p:sp>
      <p:pic>
        <p:nvPicPr>
          <p:cNvPr id="11" name="Picture 10">
            <a:extLst>
              <a:ext uri="{FF2B5EF4-FFF2-40B4-BE49-F238E27FC236}">
                <a16:creationId xmlns:a16="http://schemas.microsoft.com/office/drawing/2014/main" id="{8BEC6FE6-EC9E-731E-2782-C4BA4F99B1E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0371029" y="113773"/>
            <a:ext cx="1735914" cy="717511"/>
          </a:xfrm>
          <a:prstGeom prst="rect">
            <a:avLst/>
          </a:prstGeom>
        </p:spPr>
      </p:pic>
      <p:pic>
        <p:nvPicPr>
          <p:cNvPr id="4" name="Picture 3">
            <a:extLst>
              <a:ext uri="{FF2B5EF4-FFF2-40B4-BE49-F238E27FC236}">
                <a16:creationId xmlns:a16="http://schemas.microsoft.com/office/drawing/2014/main" id="{5B342964-EECA-83ED-E904-F2CDCA1E94B6}"/>
              </a:ext>
            </a:extLst>
          </p:cNvPr>
          <p:cNvPicPr>
            <a:picLocks noChangeAspect="1"/>
          </p:cNvPicPr>
          <p:nvPr/>
        </p:nvPicPr>
        <p:blipFill>
          <a:blip r:embed="rId4"/>
          <a:stretch>
            <a:fillRect/>
          </a:stretch>
        </p:blipFill>
        <p:spPr>
          <a:xfrm>
            <a:off x="6096000" y="2053456"/>
            <a:ext cx="5778050" cy="2751088"/>
          </a:xfrm>
          <a:prstGeom prst="rect">
            <a:avLst/>
          </a:prstGeom>
        </p:spPr>
      </p:pic>
    </p:spTree>
    <p:extLst>
      <p:ext uri="{BB962C8B-B14F-4D97-AF65-F5344CB8AC3E}">
        <p14:creationId xmlns:p14="http://schemas.microsoft.com/office/powerpoint/2010/main" val="1337168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CDECB3-9EC9-A3D4-BCFD-3C863F6D55D9}"/>
              </a:ext>
            </a:extLst>
          </p:cNvPr>
          <p:cNvSpPr>
            <a:spLocks noGrp="1"/>
          </p:cNvSpPr>
          <p:nvPr>
            <p:ph type="title"/>
          </p:nvPr>
        </p:nvSpPr>
        <p:spPr/>
        <p:txBody>
          <a:bodyPr/>
          <a:lstStyle/>
          <a:p>
            <a:r>
              <a:rPr lang="en-GB" dirty="0"/>
              <a:t>Human factors</a:t>
            </a:r>
          </a:p>
        </p:txBody>
      </p:sp>
      <p:sp>
        <p:nvSpPr>
          <p:cNvPr id="4" name="Text Placeholder 3">
            <a:extLst>
              <a:ext uri="{FF2B5EF4-FFF2-40B4-BE49-F238E27FC236}">
                <a16:creationId xmlns:a16="http://schemas.microsoft.com/office/drawing/2014/main" id="{A89D54AF-39B3-62AB-259F-7FFB401725BA}"/>
              </a:ext>
            </a:extLst>
          </p:cNvPr>
          <p:cNvSpPr>
            <a:spLocks noGrp="1"/>
          </p:cNvSpPr>
          <p:nvPr>
            <p:ph type="body" sz="quarter" idx="22"/>
          </p:nvPr>
        </p:nvSpPr>
        <p:spPr>
          <a:xfrm>
            <a:off x="322672" y="751477"/>
            <a:ext cx="11534365" cy="382587"/>
          </a:xfrm>
        </p:spPr>
        <p:txBody>
          <a:bodyPr/>
          <a:lstStyle/>
          <a:p>
            <a:pPr marL="171450" indent="-171450">
              <a:buFont typeface="Arial" panose="020B0604020202020204" pitchFamily="34" charset="0"/>
              <a:buChar char="•"/>
            </a:pPr>
            <a:r>
              <a:rPr lang="en-US" sz="1800" dirty="0"/>
              <a:t>Causation is primarily related to driver factors, highlighting the urgency for driver-centric safety measures.</a:t>
            </a:r>
          </a:p>
          <a:p>
            <a:pPr marL="171450" indent="-171450">
              <a:buFont typeface="Arial" panose="020B0604020202020204" pitchFamily="34" charset="0"/>
              <a:buChar char="•"/>
            </a:pPr>
            <a:r>
              <a:rPr lang="en-US" sz="1800" dirty="0"/>
              <a:t>Inattention, fatigue and distraction are commonly recorded as driver causation factors, underscoring the need for interventions to enhance driver attentiveness.</a:t>
            </a:r>
          </a:p>
        </p:txBody>
      </p:sp>
      <p:pic>
        <p:nvPicPr>
          <p:cNvPr id="8" name="Picture 7">
            <a:extLst>
              <a:ext uri="{FF2B5EF4-FFF2-40B4-BE49-F238E27FC236}">
                <a16:creationId xmlns:a16="http://schemas.microsoft.com/office/drawing/2014/main" id="{75EB41DC-FBBD-73A6-47DB-97E882A5078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0371029" y="113773"/>
            <a:ext cx="1735914" cy="717511"/>
          </a:xfrm>
          <a:prstGeom prst="rect">
            <a:avLst/>
          </a:prstGeom>
        </p:spPr>
      </p:pic>
      <p:pic>
        <p:nvPicPr>
          <p:cNvPr id="5" name="Picture 4">
            <a:extLst>
              <a:ext uri="{FF2B5EF4-FFF2-40B4-BE49-F238E27FC236}">
                <a16:creationId xmlns:a16="http://schemas.microsoft.com/office/drawing/2014/main" id="{B42CD990-6E01-8D67-4488-52522080B9AA}"/>
              </a:ext>
            </a:extLst>
          </p:cNvPr>
          <p:cNvPicPr>
            <a:picLocks noChangeAspect="1"/>
          </p:cNvPicPr>
          <p:nvPr/>
        </p:nvPicPr>
        <p:blipFill>
          <a:blip r:embed="rId4"/>
          <a:stretch>
            <a:fillRect/>
          </a:stretch>
        </p:blipFill>
        <p:spPr>
          <a:xfrm>
            <a:off x="2210618" y="2071703"/>
            <a:ext cx="7770764" cy="4034820"/>
          </a:xfrm>
          <a:prstGeom prst="rect">
            <a:avLst/>
          </a:prstGeom>
        </p:spPr>
      </p:pic>
    </p:spTree>
    <p:extLst>
      <p:ext uri="{BB962C8B-B14F-4D97-AF65-F5344CB8AC3E}">
        <p14:creationId xmlns:p14="http://schemas.microsoft.com/office/powerpoint/2010/main" val="1747485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FF4AD9-A665-DB83-1ADC-1E6B2DA06911}"/>
              </a:ext>
            </a:extLst>
          </p:cNvPr>
          <p:cNvSpPr>
            <a:spLocks noGrp="1"/>
          </p:cNvSpPr>
          <p:nvPr>
            <p:ph type="title"/>
          </p:nvPr>
        </p:nvSpPr>
        <p:spPr/>
        <p:txBody>
          <a:bodyPr/>
          <a:lstStyle/>
          <a:p>
            <a:r>
              <a:rPr lang="en-GB" dirty="0"/>
              <a:t>Rear-end collisions </a:t>
            </a:r>
          </a:p>
        </p:txBody>
      </p:sp>
      <p:sp>
        <p:nvSpPr>
          <p:cNvPr id="4" name="Text Placeholder 3">
            <a:extLst>
              <a:ext uri="{FF2B5EF4-FFF2-40B4-BE49-F238E27FC236}">
                <a16:creationId xmlns:a16="http://schemas.microsoft.com/office/drawing/2014/main" id="{FA6E6644-1FB0-E8CA-6C0C-372479982474}"/>
              </a:ext>
            </a:extLst>
          </p:cNvPr>
          <p:cNvSpPr>
            <a:spLocks noGrp="1"/>
          </p:cNvSpPr>
          <p:nvPr>
            <p:ph type="body" sz="quarter" idx="22"/>
          </p:nvPr>
        </p:nvSpPr>
        <p:spPr/>
        <p:txBody>
          <a:bodyPr/>
          <a:lstStyle/>
          <a:p>
            <a:r>
              <a:rPr lang="en-GB" dirty="0"/>
              <a:t>More than two thirds of rear-end collisions involve a commercial vehicle (43% HGV + 25% LGV)</a:t>
            </a:r>
          </a:p>
        </p:txBody>
      </p:sp>
      <p:pic>
        <p:nvPicPr>
          <p:cNvPr id="9" name="Picture 8">
            <a:extLst>
              <a:ext uri="{FF2B5EF4-FFF2-40B4-BE49-F238E27FC236}">
                <a16:creationId xmlns:a16="http://schemas.microsoft.com/office/drawing/2014/main" id="{9FDAD16F-035A-B7C8-A597-402F01B86616}"/>
              </a:ext>
            </a:extLst>
          </p:cNvPr>
          <p:cNvPicPr>
            <a:picLocks noChangeAspect="1"/>
          </p:cNvPicPr>
          <p:nvPr/>
        </p:nvPicPr>
        <p:blipFill>
          <a:blip r:embed="rId2"/>
          <a:stretch>
            <a:fillRect/>
          </a:stretch>
        </p:blipFill>
        <p:spPr>
          <a:xfrm>
            <a:off x="1093509" y="1227797"/>
            <a:ext cx="10004981" cy="4707798"/>
          </a:xfrm>
          <a:prstGeom prst="rect">
            <a:avLst/>
          </a:prstGeom>
        </p:spPr>
      </p:pic>
      <p:pic>
        <p:nvPicPr>
          <p:cNvPr id="10" name="Picture 9">
            <a:extLst>
              <a:ext uri="{FF2B5EF4-FFF2-40B4-BE49-F238E27FC236}">
                <a16:creationId xmlns:a16="http://schemas.microsoft.com/office/drawing/2014/main" id="{A9BE86F5-D436-751D-EE4F-5D8A940F2D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371029" y="113773"/>
            <a:ext cx="1735914" cy="717511"/>
          </a:xfrm>
          <a:prstGeom prst="rect">
            <a:avLst/>
          </a:prstGeom>
        </p:spPr>
      </p:pic>
    </p:spTree>
    <p:extLst>
      <p:ext uri="{BB962C8B-B14F-4D97-AF65-F5344CB8AC3E}">
        <p14:creationId xmlns:p14="http://schemas.microsoft.com/office/powerpoint/2010/main" val="3633269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4D6D4-76C2-4959-7F45-195C0DA68A56}"/>
              </a:ext>
            </a:extLst>
          </p:cNvPr>
          <p:cNvSpPr>
            <a:spLocks noGrp="1"/>
          </p:cNvSpPr>
          <p:nvPr>
            <p:ph type="title"/>
          </p:nvPr>
        </p:nvSpPr>
        <p:spPr/>
        <p:txBody>
          <a:bodyPr/>
          <a:lstStyle/>
          <a:p>
            <a:r>
              <a:rPr lang="en-GB" dirty="0"/>
              <a:t>What can we do?</a:t>
            </a:r>
          </a:p>
        </p:txBody>
      </p:sp>
      <p:pic>
        <p:nvPicPr>
          <p:cNvPr id="7" name="Picture 6">
            <a:extLst>
              <a:ext uri="{FF2B5EF4-FFF2-40B4-BE49-F238E27FC236}">
                <a16:creationId xmlns:a16="http://schemas.microsoft.com/office/drawing/2014/main" id="{5839822A-7522-01D1-32BC-453F1F7AADA8}"/>
              </a:ext>
            </a:extLst>
          </p:cNvPr>
          <p:cNvPicPr>
            <a:picLocks noChangeAspect="1"/>
          </p:cNvPicPr>
          <p:nvPr/>
        </p:nvPicPr>
        <p:blipFill>
          <a:blip r:embed="rId2"/>
          <a:stretch>
            <a:fillRect/>
          </a:stretch>
        </p:blipFill>
        <p:spPr>
          <a:xfrm>
            <a:off x="1346552" y="853126"/>
            <a:ext cx="8890958" cy="5705429"/>
          </a:xfrm>
          <a:prstGeom prst="rect">
            <a:avLst/>
          </a:prstGeom>
        </p:spPr>
      </p:pic>
      <p:pic>
        <p:nvPicPr>
          <p:cNvPr id="8" name="Picture 7">
            <a:extLst>
              <a:ext uri="{FF2B5EF4-FFF2-40B4-BE49-F238E27FC236}">
                <a16:creationId xmlns:a16="http://schemas.microsoft.com/office/drawing/2014/main" id="{99EEE155-95AB-3634-9A6C-A7358E37AD7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371029" y="113773"/>
            <a:ext cx="1735914" cy="717511"/>
          </a:xfrm>
          <a:prstGeom prst="rect">
            <a:avLst/>
          </a:prstGeom>
        </p:spPr>
      </p:pic>
    </p:spTree>
    <p:extLst>
      <p:ext uri="{BB962C8B-B14F-4D97-AF65-F5344CB8AC3E}">
        <p14:creationId xmlns:p14="http://schemas.microsoft.com/office/powerpoint/2010/main" val="118756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9C985C-529B-4B02-835C-16EDFFFD92A7}"/>
              </a:ext>
            </a:extLst>
          </p:cNvPr>
          <p:cNvPicPr>
            <a:picLocks noGrp="1" noChangeAspect="1"/>
          </p:cNvPicPr>
          <p:nvPr>
            <p:ph type="pic" sz="quarter" idx="13"/>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19783" r="29926" b="16894"/>
          <a:stretch/>
        </p:blipFill>
        <p:spPr>
          <a:xfrm>
            <a:off x="108000" y="108000"/>
            <a:ext cx="5412026" cy="6642000"/>
          </a:xfrm>
          <a:solidFill>
            <a:schemeClr val="tx1"/>
          </a:solidFill>
        </p:spPr>
      </p:pic>
      <p:sp>
        <p:nvSpPr>
          <p:cNvPr id="9" name="Parallelogram 8">
            <a:extLst>
              <a:ext uri="{FF2B5EF4-FFF2-40B4-BE49-F238E27FC236}">
                <a16:creationId xmlns:a16="http://schemas.microsoft.com/office/drawing/2014/main" id="{738D1608-7535-49D7-AF1E-B762E86DDC4A}"/>
              </a:ext>
            </a:extLst>
          </p:cNvPr>
          <p:cNvSpPr/>
          <p:nvPr/>
        </p:nvSpPr>
        <p:spPr>
          <a:xfrm>
            <a:off x="118945" y="108000"/>
            <a:ext cx="5208289" cy="6638693"/>
          </a:xfrm>
          <a:custGeom>
            <a:avLst/>
            <a:gdLst>
              <a:gd name="connsiteX0" fmla="*/ 0 w 1216152"/>
              <a:gd name="connsiteY0" fmla="*/ 914400 h 914400"/>
              <a:gd name="connsiteX1" fmla="*/ 228600 w 1216152"/>
              <a:gd name="connsiteY1" fmla="*/ 0 h 914400"/>
              <a:gd name="connsiteX2" fmla="*/ 1216152 w 1216152"/>
              <a:gd name="connsiteY2" fmla="*/ 0 h 914400"/>
              <a:gd name="connsiteX3" fmla="*/ 987552 w 1216152"/>
              <a:gd name="connsiteY3" fmla="*/ 914400 h 914400"/>
              <a:gd name="connsiteX4" fmla="*/ 0 w 1216152"/>
              <a:gd name="connsiteY4" fmla="*/ 914400 h 914400"/>
              <a:gd name="connsiteX0" fmla="*/ 0 w 1216152"/>
              <a:gd name="connsiteY0" fmla="*/ 914400 h 6660995"/>
              <a:gd name="connsiteX1" fmla="*/ 228600 w 1216152"/>
              <a:gd name="connsiteY1" fmla="*/ 0 h 6660995"/>
              <a:gd name="connsiteX2" fmla="*/ 1216152 w 1216152"/>
              <a:gd name="connsiteY2" fmla="*/ 0 h 6660995"/>
              <a:gd name="connsiteX3" fmla="*/ 467162 w 1216152"/>
              <a:gd name="connsiteY3" fmla="*/ 6660995 h 6660995"/>
              <a:gd name="connsiteX4" fmla="*/ 0 w 1216152"/>
              <a:gd name="connsiteY4" fmla="*/ 914400 h 6660995"/>
              <a:gd name="connsiteX0" fmla="*/ 3986561 w 5202713"/>
              <a:gd name="connsiteY0" fmla="*/ 914400 h 6660995"/>
              <a:gd name="connsiteX1" fmla="*/ 0 w 5202713"/>
              <a:gd name="connsiteY1" fmla="*/ 7434 h 6660995"/>
              <a:gd name="connsiteX2" fmla="*/ 5202713 w 5202713"/>
              <a:gd name="connsiteY2" fmla="*/ 0 h 6660995"/>
              <a:gd name="connsiteX3" fmla="*/ 4453723 w 5202713"/>
              <a:gd name="connsiteY3" fmla="*/ 6660995 h 6660995"/>
              <a:gd name="connsiteX4" fmla="*/ 3986561 w 5202713"/>
              <a:gd name="connsiteY4" fmla="*/ 914400 h 6660995"/>
              <a:gd name="connsiteX0" fmla="*/ 0 w 5208289"/>
              <a:gd name="connsiteY0" fmla="*/ 6631259 h 6660995"/>
              <a:gd name="connsiteX1" fmla="*/ 5576 w 5208289"/>
              <a:gd name="connsiteY1" fmla="*/ 7434 h 6660995"/>
              <a:gd name="connsiteX2" fmla="*/ 5208289 w 5208289"/>
              <a:gd name="connsiteY2" fmla="*/ 0 h 6660995"/>
              <a:gd name="connsiteX3" fmla="*/ 4459299 w 5208289"/>
              <a:gd name="connsiteY3" fmla="*/ 6660995 h 6660995"/>
              <a:gd name="connsiteX4" fmla="*/ 0 w 5208289"/>
              <a:gd name="connsiteY4" fmla="*/ 6631259 h 6660995"/>
              <a:gd name="connsiteX0" fmla="*/ 0 w 5208289"/>
              <a:gd name="connsiteY0" fmla="*/ 6631259 h 6638693"/>
              <a:gd name="connsiteX1" fmla="*/ 5576 w 5208289"/>
              <a:gd name="connsiteY1" fmla="*/ 7434 h 6638693"/>
              <a:gd name="connsiteX2" fmla="*/ 5208289 w 5208289"/>
              <a:gd name="connsiteY2" fmla="*/ 0 h 6638693"/>
              <a:gd name="connsiteX3" fmla="*/ 4459299 w 5208289"/>
              <a:gd name="connsiteY3" fmla="*/ 6638693 h 6638693"/>
              <a:gd name="connsiteX4" fmla="*/ 0 w 5208289"/>
              <a:gd name="connsiteY4" fmla="*/ 6631259 h 6638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289" h="6638693">
                <a:moveTo>
                  <a:pt x="0" y="6631259"/>
                </a:moveTo>
                <a:cubicBezTo>
                  <a:pt x="1859" y="4423317"/>
                  <a:pt x="3717" y="2215376"/>
                  <a:pt x="5576" y="7434"/>
                </a:cubicBezTo>
                <a:lnTo>
                  <a:pt x="5208289" y="0"/>
                </a:lnTo>
                <a:lnTo>
                  <a:pt x="4459299" y="6638693"/>
                </a:lnTo>
                <a:lnTo>
                  <a:pt x="0" y="663125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 Placeholder 18">
            <a:extLst>
              <a:ext uri="{FF2B5EF4-FFF2-40B4-BE49-F238E27FC236}">
                <a16:creationId xmlns:a16="http://schemas.microsoft.com/office/drawing/2014/main" id="{B7AF659F-A2DA-4702-A983-696A4D3F8AAC}"/>
              </a:ext>
            </a:extLst>
          </p:cNvPr>
          <p:cNvSpPr>
            <a:spLocks noGrp="1"/>
          </p:cNvSpPr>
          <p:nvPr>
            <p:ph type="body" sz="quarter" idx="14"/>
          </p:nvPr>
        </p:nvSpPr>
        <p:spPr>
          <a:xfrm>
            <a:off x="4579534" y="108000"/>
            <a:ext cx="962794" cy="6642000"/>
          </a:xfrm>
          <a:solidFill>
            <a:schemeClr val="tx1">
              <a:alpha val="76000"/>
            </a:schemeClr>
          </a:solidFill>
        </p:spPr>
        <p:txBody>
          <a:bodyPr/>
          <a:lstStyle/>
          <a:p>
            <a:endParaRPr lang="en-GB"/>
          </a:p>
        </p:txBody>
      </p:sp>
      <p:sp>
        <p:nvSpPr>
          <p:cNvPr id="4" name="Title 3">
            <a:extLst>
              <a:ext uri="{FF2B5EF4-FFF2-40B4-BE49-F238E27FC236}">
                <a16:creationId xmlns:a16="http://schemas.microsoft.com/office/drawing/2014/main" id="{7D2FA427-625B-4376-8C12-01F17D784228}"/>
              </a:ext>
            </a:extLst>
          </p:cNvPr>
          <p:cNvSpPr>
            <a:spLocks noGrp="1"/>
          </p:cNvSpPr>
          <p:nvPr>
            <p:ph type="ctrTitle"/>
          </p:nvPr>
        </p:nvSpPr>
        <p:spPr>
          <a:xfrm>
            <a:off x="6611573" y="2871762"/>
            <a:ext cx="4314296" cy="923330"/>
          </a:xfrm>
        </p:spPr>
        <p:txBody>
          <a:bodyPr/>
          <a:lstStyle/>
          <a:p>
            <a:r>
              <a:rPr lang="en-GB" dirty="0"/>
              <a:t>Thank you</a:t>
            </a:r>
          </a:p>
        </p:txBody>
      </p:sp>
      <p:sp>
        <p:nvSpPr>
          <p:cNvPr id="5" name="Subtitle 4">
            <a:extLst>
              <a:ext uri="{FF2B5EF4-FFF2-40B4-BE49-F238E27FC236}">
                <a16:creationId xmlns:a16="http://schemas.microsoft.com/office/drawing/2014/main" id="{5BB31605-CCEC-4D3E-8FED-44BF803154FE}"/>
              </a:ext>
            </a:extLst>
          </p:cNvPr>
          <p:cNvSpPr>
            <a:spLocks noGrp="1"/>
          </p:cNvSpPr>
          <p:nvPr>
            <p:ph type="subTitle" idx="1"/>
          </p:nvPr>
        </p:nvSpPr>
        <p:spPr>
          <a:xfrm>
            <a:off x="6611573" y="3827397"/>
            <a:ext cx="4685898" cy="866904"/>
          </a:xfrm>
        </p:spPr>
        <p:txBody>
          <a:bodyPr/>
          <a:lstStyle/>
          <a:p>
            <a:r>
              <a:rPr lang="en-GB" dirty="0"/>
              <a:t>Matt Staton</a:t>
            </a:r>
          </a:p>
          <a:p>
            <a:r>
              <a:rPr lang="en-GB" sz="1800" dirty="0"/>
              <a:t>Head of National Road User Safety Delivery</a:t>
            </a:r>
          </a:p>
        </p:txBody>
      </p:sp>
      <p:sp>
        <p:nvSpPr>
          <p:cNvPr id="8" name="Footer Placeholder 7">
            <a:extLst>
              <a:ext uri="{FF2B5EF4-FFF2-40B4-BE49-F238E27FC236}">
                <a16:creationId xmlns:a16="http://schemas.microsoft.com/office/drawing/2014/main" id="{03F27C22-E071-40C6-AB0C-583301F0FC9B}"/>
              </a:ext>
            </a:extLst>
          </p:cNvPr>
          <p:cNvSpPr>
            <a:spLocks noGrp="1"/>
          </p:cNvSpPr>
          <p:nvPr>
            <p:ph type="ftr" sz="quarter" idx="22"/>
          </p:nvPr>
        </p:nvSpPr>
        <p:spPr>
          <a:xfrm>
            <a:off x="593026" y="6378063"/>
            <a:ext cx="1460791" cy="2154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Arial"/>
                <a:ea typeface="+mn-ea"/>
                <a:cs typeface="+mn-cs"/>
              </a:rPr>
              <a:t>© 2021 National Highways</a:t>
            </a:r>
          </a:p>
        </p:txBody>
      </p:sp>
      <p:sp>
        <p:nvSpPr>
          <p:cNvPr id="20" name="Text Placeholder 19">
            <a:extLst>
              <a:ext uri="{FF2B5EF4-FFF2-40B4-BE49-F238E27FC236}">
                <a16:creationId xmlns:a16="http://schemas.microsoft.com/office/drawing/2014/main" id="{A4B8580B-F701-4C8C-8E23-1CE9121F6928}"/>
              </a:ext>
            </a:extLst>
          </p:cNvPr>
          <p:cNvSpPr>
            <a:spLocks noGrp="1"/>
          </p:cNvSpPr>
          <p:nvPr>
            <p:ph type="body" sz="quarter" idx="17"/>
          </p:nvPr>
        </p:nvSpPr>
        <p:spPr>
          <a:xfrm>
            <a:off x="6611573" y="4787412"/>
            <a:ext cx="3369042" cy="370800"/>
          </a:xfrm>
        </p:spPr>
        <p:txBody>
          <a:bodyPr vert="horz" lIns="91440" tIns="45720" rIns="91440" bIns="45720" rtlCol="0" anchor="t">
            <a:normAutofit fontScale="85000" lnSpcReduction="10000"/>
          </a:bodyPr>
          <a:lstStyle/>
          <a:p>
            <a:r>
              <a:rPr lang="en-GB" dirty="0">
                <a:solidFill>
                  <a:schemeClr val="accent1">
                    <a:lumMod val="40000"/>
                    <a:lumOff val="60000"/>
                  </a:schemeClr>
                </a:solidFill>
                <a:hlinkClick r:id="rId3"/>
              </a:rPr>
              <a:t>Matt.Staton@nationalhighways.co.uk</a:t>
            </a:r>
            <a:r>
              <a:rPr lang="en-GB" dirty="0">
                <a:solidFill>
                  <a:schemeClr val="accent1">
                    <a:lumMod val="40000"/>
                    <a:lumOff val="60000"/>
                  </a:schemeClr>
                </a:solidFill>
              </a:rPr>
              <a:t> </a:t>
            </a:r>
          </a:p>
        </p:txBody>
      </p:sp>
      <p:sp>
        <p:nvSpPr>
          <p:cNvPr id="2" name="TextBox 1">
            <a:extLst>
              <a:ext uri="{FF2B5EF4-FFF2-40B4-BE49-F238E27FC236}">
                <a16:creationId xmlns:a16="http://schemas.microsoft.com/office/drawing/2014/main" id="{F2CE30A6-F924-44A4-B530-87E31F87446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E5F"/>
                </a:solidFill>
                <a:effectLst/>
                <a:uLnTx/>
                <a:uFillTx/>
                <a:latin typeface="Arial"/>
                <a:ea typeface="+mn-ea"/>
                <a:cs typeface="+mn-cs"/>
              </a:rPr>
              <a:t>Click to add text</a:t>
            </a:r>
          </a:p>
        </p:txBody>
      </p:sp>
    </p:spTree>
    <p:extLst>
      <p:ext uri="{BB962C8B-B14F-4D97-AF65-F5344CB8AC3E}">
        <p14:creationId xmlns:p14="http://schemas.microsoft.com/office/powerpoint/2010/main" val="181139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8D4A8A-7DF3-F280-F129-4F6C1ACB1BEE}"/>
              </a:ext>
            </a:extLst>
          </p:cNvPr>
          <p:cNvSpPr>
            <a:spLocks noGrp="1"/>
          </p:cNvSpPr>
          <p:nvPr>
            <p:ph type="title"/>
          </p:nvPr>
        </p:nvSpPr>
        <p:spPr/>
        <p:txBody>
          <a:bodyPr/>
          <a:lstStyle/>
          <a:p>
            <a:r>
              <a:rPr lang="en-GB" dirty="0"/>
              <a:t>National Highways Fatality Research Database (NHFRD)</a:t>
            </a:r>
          </a:p>
        </p:txBody>
      </p:sp>
      <p:sp>
        <p:nvSpPr>
          <p:cNvPr id="9" name="Text Placeholder 8">
            <a:extLst>
              <a:ext uri="{FF2B5EF4-FFF2-40B4-BE49-F238E27FC236}">
                <a16:creationId xmlns:a16="http://schemas.microsoft.com/office/drawing/2014/main" id="{8D3F69C8-ECBC-E5E9-0F29-AC42485BB2AE}"/>
              </a:ext>
            </a:extLst>
          </p:cNvPr>
          <p:cNvSpPr>
            <a:spLocks noGrp="1"/>
          </p:cNvSpPr>
          <p:nvPr>
            <p:ph type="body" sz="quarter" idx="22"/>
          </p:nvPr>
        </p:nvSpPr>
        <p:spPr/>
        <p:txBody>
          <a:bodyPr/>
          <a:lstStyle/>
          <a:p>
            <a:r>
              <a:rPr lang="en-GB" dirty="0"/>
              <a:t>Overview</a:t>
            </a:r>
          </a:p>
        </p:txBody>
      </p:sp>
      <p:pic>
        <p:nvPicPr>
          <p:cNvPr id="12" name="Picture 11">
            <a:extLst>
              <a:ext uri="{FF2B5EF4-FFF2-40B4-BE49-F238E27FC236}">
                <a16:creationId xmlns:a16="http://schemas.microsoft.com/office/drawing/2014/main" id="{C240FAF7-8795-ECA9-D2B5-63459EF1B4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0371029" y="113773"/>
            <a:ext cx="1735914" cy="717511"/>
          </a:xfrm>
          <a:prstGeom prst="rect">
            <a:avLst/>
          </a:prstGeom>
        </p:spPr>
      </p:pic>
      <p:sp>
        <p:nvSpPr>
          <p:cNvPr id="18" name="TextBox 17">
            <a:extLst>
              <a:ext uri="{FF2B5EF4-FFF2-40B4-BE49-F238E27FC236}">
                <a16:creationId xmlns:a16="http://schemas.microsoft.com/office/drawing/2014/main" id="{F52B40E4-BB57-7EA5-7D09-0890C3742AA8}"/>
              </a:ext>
            </a:extLst>
          </p:cNvPr>
          <p:cNvSpPr txBox="1"/>
          <p:nvPr/>
        </p:nvSpPr>
        <p:spPr>
          <a:xfrm>
            <a:off x="259465" y="1557770"/>
            <a:ext cx="5875530" cy="3416320"/>
          </a:xfrm>
          <a:prstGeom prst="rect">
            <a:avLst/>
          </a:prstGeom>
          <a:noFill/>
        </p:spPr>
        <p:txBody>
          <a:bodyPr wrap="square">
            <a:spAutoFit/>
          </a:bodyPr>
          <a:lstStyle/>
          <a:p>
            <a:pPr marL="171450" marR="0" lvl="0" indent="-171450" defTabSz="536433"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002060"/>
                </a:solidFill>
                <a:effectLst/>
                <a:uLnTx/>
                <a:uFillTx/>
                <a:latin typeface="Calibri"/>
                <a:ea typeface="MS PGothic" pitchFamily="34" charset="-128"/>
                <a:cs typeface="Arial" charset="0"/>
              </a:rPr>
              <a:t>NHFRD is an in-depth fatal collision data collection programme managed by TRL on behalf of National Highways. </a:t>
            </a:r>
          </a:p>
          <a:p>
            <a:pPr marL="171450" marR="0" lvl="0" indent="-171450" defTabSz="536433"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002060"/>
                </a:solidFill>
                <a:effectLst/>
                <a:uLnTx/>
                <a:uFillTx/>
                <a:latin typeface="Calibri"/>
                <a:ea typeface="MS PGothic" pitchFamily="34" charset="-128"/>
                <a:cs typeface="Arial" charset="0"/>
              </a:rPr>
              <a:t>The primary objectives of the programme are to obtain collision investigation files from police forces for fatal collisions that occur on the SRN, analyse the case files and record relevant information in the database.</a:t>
            </a:r>
          </a:p>
          <a:p>
            <a:pPr marL="171450" marR="0" lvl="0" indent="-171450" defTabSz="536433"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002060"/>
                </a:solidFill>
                <a:effectLst/>
                <a:uLnTx/>
                <a:uFillTx/>
                <a:latin typeface="Calibri"/>
                <a:ea typeface="MS PGothic" pitchFamily="34" charset="-128"/>
                <a:cs typeface="Arial" charset="0"/>
              </a:rPr>
              <a:t>The NHFRD programme aims to code 150 cases per year. </a:t>
            </a:r>
            <a:endParaRPr kumimoji="0" lang="en-US" b="0" i="0" u="none" strike="noStrike" kern="0" cap="none" spc="0" normalizeH="0" baseline="0" noProof="0" dirty="0">
              <a:ln>
                <a:noFill/>
              </a:ln>
              <a:solidFill>
                <a:srgbClr val="002060"/>
              </a:solidFill>
              <a:effectLst/>
              <a:uLnTx/>
              <a:uFillTx/>
              <a:latin typeface="Calibri"/>
              <a:ea typeface="MS PGothic" pitchFamily="34" charset="-128"/>
              <a:cs typeface="Arial" charset="0"/>
            </a:endParaRPr>
          </a:p>
          <a:p>
            <a:pPr marL="171450" marR="0" lvl="0" indent="-171450" defTabSz="536433"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002060"/>
                </a:solidFill>
                <a:effectLst/>
                <a:uLnTx/>
                <a:uFillTx/>
                <a:latin typeface="Calibri"/>
                <a:ea typeface="MS PGothic" pitchFamily="34" charset="-128"/>
                <a:cs typeface="Arial" charset="0"/>
              </a:rPr>
              <a:t>The programme is designed to provide detailed evidence on the causes and consequences of fatal road collisions on the SRN in order to create an evidence base for further interventions to improve road safety on the network.</a:t>
            </a:r>
          </a:p>
        </p:txBody>
      </p:sp>
      <p:pic>
        <p:nvPicPr>
          <p:cNvPr id="3" name="Picture 2">
            <a:extLst>
              <a:ext uri="{FF2B5EF4-FFF2-40B4-BE49-F238E27FC236}">
                <a16:creationId xmlns:a16="http://schemas.microsoft.com/office/drawing/2014/main" id="{B02653B1-49B6-AE52-ECAE-C89D48F30785}"/>
              </a:ext>
            </a:extLst>
          </p:cNvPr>
          <p:cNvPicPr>
            <a:picLocks noChangeAspect="1"/>
          </p:cNvPicPr>
          <p:nvPr/>
        </p:nvPicPr>
        <p:blipFill>
          <a:blip r:embed="rId4"/>
          <a:stretch>
            <a:fillRect/>
          </a:stretch>
        </p:blipFill>
        <p:spPr>
          <a:xfrm>
            <a:off x="6739791" y="2350664"/>
            <a:ext cx="5035884" cy="2156672"/>
          </a:xfrm>
          <a:prstGeom prst="rect">
            <a:avLst/>
          </a:prstGeom>
        </p:spPr>
      </p:pic>
    </p:spTree>
    <p:extLst>
      <p:ext uri="{BB962C8B-B14F-4D97-AF65-F5344CB8AC3E}">
        <p14:creationId xmlns:p14="http://schemas.microsoft.com/office/powerpoint/2010/main" val="2748112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8D4A8A-7DF3-F280-F129-4F6C1ACB1BEE}"/>
              </a:ext>
            </a:extLst>
          </p:cNvPr>
          <p:cNvSpPr>
            <a:spLocks noGrp="1"/>
          </p:cNvSpPr>
          <p:nvPr>
            <p:ph type="title"/>
          </p:nvPr>
        </p:nvSpPr>
        <p:spPr/>
        <p:txBody>
          <a:bodyPr/>
          <a:lstStyle/>
          <a:p>
            <a:r>
              <a:rPr lang="en-GB" dirty="0"/>
              <a:t>National Highways Fatality Research Database (NHFRD)</a:t>
            </a:r>
          </a:p>
        </p:txBody>
      </p:sp>
      <p:sp>
        <p:nvSpPr>
          <p:cNvPr id="9" name="Text Placeholder 8">
            <a:extLst>
              <a:ext uri="{FF2B5EF4-FFF2-40B4-BE49-F238E27FC236}">
                <a16:creationId xmlns:a16="http://schemas.microsoft.com/office/drawing/2014/main" id="{8D3F69C8-ECBC-E5E9-0F29-AC42485BB2AE}"/>
              </a:ext>
            </a:extLst>
          </p:cNvPr>
          <p:cNvSpPr>
            <a:spLocks noGrp="1"/>
          </p:cNvSpPr>
          <p:nvPr>
            <p:ph type="body" sz="quarter" idx="22"/>
          </p:nvPr>
        </p:nvSpPr>
        <p:spPr/>
        <p:txBody>
          <a:bodyPr/>
          <a:lstStyle/>
          <a:p>
            <a:r>
              <a:rPr lang="en-GB" dirty="0"/>
              <a:t>Overview</a:t>
            </a:r>
          </a:p>
        </p:txBody>
      </p:sp>
      <p:pic>
        <p:nvPicPr>
          <p:cNvPr id="12" name="Picture 11">
            <a:extLst>
              <a:ext uri="{FF2B5EF4-FFF2-40B4-BE49-F238E27FC236}">
                <a16:creationId xmlns:a16="http://schemas.microsoft.com/office/drawing/2014/main" id="{C240FAF7-8795-ECA9-D2B5-63459EF1B4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0371029" y="113773"/>
            <a:ext cx="1735914" cy="717511"/>
          </a:xfrm>
          <a:prstGeom prst="rect">
            <a:avLst/>
          </a:prstGeom>
        </p:spPr>
      </p:pic>
      <p:pic>
        <p:nvPicPr>
          <p:cNvPr id="4" name="Picture 3">
            <a:extLst>
              <a:ext uri="{FF2B5EF4-FFF2-40B4-BE49-F238E27FC236}">
                <a16:creationId xmlns:a16="http://schemas.microsoft.com/office/drawing/2014/main" id="{20C479AC-1FFF-47AD-8F1E-0F110A21ACDE}"/>
              </a:ext>
            </a:extLst>
          </p:cNvPr>
          <p:cNvPicPr>
            <a:picLocks noChangeAspect="1"/>
          </p:cNvPicPr>
          <p:nvPr/>
        </p:nvPicPr>
        <p:blipFill>
          <a:blip r:embed="rId4"/>
          <a:stretch>
            <a:fillRect/>
          </a:stretch>
        </p:blipFill>
        <p:spPr>
          <a:xfrm>
            <a:off x="1847976" y="1148832"/>
            <a:ext cx="8496048" cy="4632294"/>
          </a:xfrm>
          <a:prstGeom prst="rect">
            <a:avLst/>
          </a:prstGeom>
        </p:spPr>
      </p:pic>
    </p:spTree>
    <p:extLst>
      <p:ext uri="{BB962C8B-B14F-4D97-AF65-F5344CB8AC3E}">
        <p14:creationId xmlns:p14="http://schemas.microsoft.com/office/powerpoint/2010/main" val="3905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8D4A8A-7DF3-F280-F129-4F6C1ACB1BEE}"/>
              </a:ext>
            </a:extLst>
          </p:cNvPr>
          <p:cNvSpPr>
            <a:spLocks noGrp="1"/>
          </p:cNvSpPr>
          <p:nvPr>
            <p:ph type="title"/>
          </p:nvPr>
        </p:nvSpPr>
        <p:spPr/>
        <p:txBody>
          <a:bodyPr/>
          <a:lstStyle/>
          <a:p>
            <a:r>
              <a:rPr lang="en-GB" dirty="0"/>
              <a:t>National Highways Fatality Research Database (NHFRD)</a:t>
            </a:r>
          </a:p>
        </p:txBody>
      </p:sp>
      <p:sp>
        <p:nvSpPr>
          <p:cNvPr id="9" name="Text Placeholder 8">
            <a:extLst>
              <a:ext uri="{FF2B5EF4-FFF2-40B4-BE49-F238E27FC236}">
                <a16:creationId xmlns:a16="http://schemas.microsoft.com/office/drawing/2014/main" id="{8D3F69C8-ECBC-E5E9-0F29-AC42485BB2AE}"/>
              </a:ext>
            </a:extLst>
          </p:cNvPr>
          <p:cNvSpPr>
            <a:spLocks noGrp="1"/>
          </p:cNvSpPr>
          <p:nvPr>
            <p:ph type="body" sz="quarter" idx="22"/>
          </p:nvPr>
        </p:nvSpPr>
        <p:spPr/>
        <p:txBody>
          <a:bodyPr/>
          <a:lstStyle/>
          <a:p>
            <a:r>
              <a:rPr lang="en-GB" dirty="0"/>
              <a:t>Overview</a:t>
            </a:r>
          </a:p>
        </p:txBody>
      </p:sp>
      <p:pic>
        <p:nvPicPr>
          <p:cNvPr id="12" name="Picture 11">
            <a:extLst>
              <a:ext uri="{FF2B5EF4-FFF2-40B4-BE49-F238E27FC236}">
                <a16:creationId xmlns:a16="http://schemas.microsoft.com/office/drawing/2014/main" id="{C240FAF7-8795-ECA9-D2B5-63459EF1B4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371029" y="113773"/>
            <a:ext cx="1735914" cy="717511"/>
          </a:xfrm>
          <a:prstGeom prst="rect">
            <a:avLst/>
          </a:prstGeom>
        </p:spPr>
      </p:pic>
      <p:pic>
        <p:nvPicPr>
          <p:cNvPr id="4" name="Picture 3">
            <a:extLst>
              <a:ext uri="{FF2B5EF4-FFF2-40B4-BE49-F238E27FC236}">
                <a16:creationId xmlns:a16="http://schemas.microsoft.com/office/drawing/2014/main" id="{DC261C13-A386-83AE-82E9-AF5E725E3F6C}"/>
              </a:ext>
            </a:extLst>
          </p:cNvPr>
          <p:cNvPicPr>
            <a:picLocks noChangeAspect="1"/>
          </p:cNvPicPr>
          <p:nvPr/>
        </p:nvPicPr>
        <p:blipFill>
          <a:blip r:embed="rId5"/>
          <a:stretch>
            <a:fillRect/>
          </a:stretch>
        </p:blipFill>
        <p:spPr>
          <a:xfrm>
            <a:off x="1730690" y="1243613"/>
            <a:ext cx="8730619" cy="4370773"/>
          </a:xfrm>
          <a:prstGeom prst="rect">
            <a:avLst/>
          </a:prstGeom>
        </p:spPr>
      </p:pic>
    </p:spTree>
    <p:extLst>
      <p:ext uri="{BB962C8B-B14F-4D97-AF65-F5344CB8AC3E}">
        <p14:creationId xmlns:p14="http://schemas.microsoft.com/office/powerpoint/2010/main" val="214833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1B7FB-DEFC-626E-85D0-5ED7902AAE45}"/>
              </a:ext>
            </a:extLst>
          </p:cNvPr>
          <p:cNvSpPr>
            <a:spLocks noGrp="1"/>
          </p:cNvSpPr>
          <p:nvPr>
            <p:ph type="title"/>
          </p:nvPr>
        </p:nvSpPr>
        <p:spPr/>
        <p:txBody>
          <a:bodyPr/>
          <a:lstStyle/>
          <a:p>
            <a:r>
              <a:rPr lang="en-GB" dirty="0"/>
              <a:t>Report structure</a:t>
            </a:r>
          </a:p>
        </p:txBody>
      </p:sp>
      <p:sp>
        <p:nvSpPr>
          <p:cNvPr id="4" name="Text Placeholder 3">
            <a:extLst>
              <a:ext uri="{FF2B5EF4-FFF2-40B4-BE49-F238E27FC236}">
                <a16:creationId xmlns:a16="http://schemas.microsoft.com/office/drawing/2014/main" id="{3FDBEEFE-DFEC-302E-EF9F-D1A4830F437C}"/>
              </a:ext>
            </a:extLst>
          </p:cNvPr>
          <p:cNvSpPr>
            <a:spLocks noGrp="1"/>
          </p:cNvSpPr>
          <p:nvPr>
            <p:ph type="body" sz="quarter" idx="22"/>
          </p:nvPr>
        </p:nvSpPr>
        <p:spPr/>
        <p:txBody>
          <a:bodyPr/>
          <a:lstStyle/>
          <a:p>
            <a:r>
              <a:rPr lang="en-GB" dirty="0"/>
              <a:t>Full report is in your delegate packs</a:t>
            </a:r>
          </a:p>
        </p:txBody>
      </p:sp>
      <p:grpSp>
        <p:nvGrpSpPr>
          <p:cNvPr id="6" name="Group 5">
            <a:extLst>
              <a:ext uri="{FF2B5EF4-FFF2-40B4-BE49-F238E27FC236}">
                <a16:creationId xmlns:a16="http://schemas.microsoft.com/office/drawing/2014/main" id="{15C4E8AF-6CDD-F861-6C3B-1E27ECF6B40F}"/>
              </a:ext>
            </a:extLst>
          </p:cNvPr>
          <p:cNvGrpSpPr>
            <a:grpSpLocks noChangeAspect="1"/>
          </p:cNvGrpSpPr>
          <p:nvPr/>
        </p:nvGrpSpPr>
        <p:grpSpPr>
          <a:xfrm>
            <a:off x="2613845" y="1750900"/>
            <a:ext cx="2470444" cy="3653326"/>
            <a:chOff x="15377809" y="4613072"/>
            <a:chExt cx="1291732" cy="1910233"/>
          </a:xfrm>
          <a:solidFill>
            <a:schemeClr val="accent3"/>
          </a:solidFill>
        </p:grpSpPr>
        <p:sp>
          <p:nvSpPr>
            <p:cNvPr id="7" name="Freeform: Shape 6">
              <a:extLst>
                <a:ext uri="{FF2B5EF4-FFF2-40B4-BE49-F238E27FC236}">
                  <a16:creationId xmlns:a16="http://schemas.microsoft.com/office/drawing/2014/main" id="{32544B4D-BEB3-EB26-2481-FA3D437D6D22}"/>
                </a:ext>
              </a:extLst>
            </p:cNvPr>
            <p:cNvSpPr/>
            <p:nvPr/>
          </p:nvSpPr>
          <p:spPr>
            <a:xfrm>
              <a:off x="15377809" y="4613072"/>
              <a:ext cx="1291732" cy="1910233"/>
            </a:xfrm>
            <a:custGeom>
              <a:avLst/>
              <a:gdLst>
                <a:gd name="connsiteX0" fmla="*/ 0 w 1291732"/>
                <a:gd name="connsiteY0" fmla="*/ 0 h 1910233"/>
                <a:gd name="connsiteX1" fmla="*/ 1291732 w 1291732"/>
                <a:gd name="connsiteY1" fmla="*/ 0 h 1910233"/>
                <a:gd name="connsiteX2" fmla="*/ 1291732 w 1291732"/>
                <a:gd name="connsiteY2" fmla="*/ 1910234 h 1910233"/>
                <a:gd name="connsiteX3" fmla="*/ 0 w 1291732"/>
                <a:gd name="connsiteY3" fmla="*/ 1910234 h 1910233"/>
                <a:gd name="connsiteX4" fmla="*/ 0 w 1291732"/>
                <a:gd name="connsiteY4" fmla="*/ 0 h 1910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732" h="1910233">
                  <a:moveTo>
                    <a:pt x="0" y="0"/>
                  </a:moveTo>
                  <a:lnTo>
                    <a:pt x="1291732" y="0"/>
                  </a:lnTo>
                  <a:lnTo>
                    <a:pt x="1291732" y="1910234"/>
                  </a:lnTo>
                  <a:lnTo>
                    <a:pt x="0" y="1910234"/>
                  </a:lnTo>
                  <a:lnTo>
                    <a:pt x="0" y="0"/>
                  </a:lnTo>
                  <a:close/>
                </a:path>
              </a:pathLst>
            </a:custGeom>
            <a:solidFill>
              <a:srgbClr val="FE641E"/>
            </a:solidFill>
            <a:ln w="9525" cap="flat">
              <a:noFill/>
              <a:prstDash val="solid"/>
              <a:miter/>
            </a:ln>
          </p:spPr>
          <p:txBody>
            <a:bodyPr lIns="72000" tIns="72000" rtlCol="0" anchor="t" anchorCtr="0"/>
            <a:lstStyle/>
            <a:p>
              <a:r>
                <a:rPr lang="en-GB" sz="8000" b="1" dirty="0">
                  <a:solidFill>
                    <a:schemeClr val="bg1"/>
                  </a:solidFill>
                </a:rPr>
                <a:t>LGV</a:t>
              </a:r>
            </a:p>
          </p:txBody>
        </p:sp>
        <p:grpSp>
          <p:nvGrpSpPr>
            <p:cNvPr id="8" name="Graphic 1">
              <a:extLst>
                <a:ext uri="{FF2B5EF4-FFF2-40B4-BE49-F238E27FC236}">
                  <a16:creationId xmlns:a16="http://schemas.microsoft.com/office/drawing/2014/main" id="{4250893B-D322-6EC7-D4C9-8A64B730528B}"/>
                </a:ext>
              </a:extLst>
            </p:cNvPr>
            <p:cNvGrpSpPr/>
            <p:nvPr/>
          </p:nvGrpSpPr>
          <p:grpSpPr>
            <a:xfrm>
              <a:off x="15461551" y="5963489"/>
              <a:ext cx="1135458" cy="388376"/>
              <a:chOff x="15461551" y="5963489"/>
              <a:chExt cx="1135458" cy="388376"/>
            </a:xfrm>
            <a:grpFill/>
          </p:grpSpPr>
          <p:sp>
            <p:nvSpPr>
              <p:cNvPr id="10" name="Freeform: Shape 9">
                <a:extLst>
                  <a:ext uri="{FF2B5EF4-FFF2-40B4-BE49-F238E27FC236}">
                    <a16:creationId xmlns:a16="http://schemas.microsoft.com/office/drawing/2014/main" id="{F7A914D8-BC7C-D9C2-8470-CA1EB2FBBAE2}"/>
                  </a:ext>
                </a:extLst>
              </p:cNvPr>
              <p:cNvSpPr/>
              <p:nvPr/>
            </p:nvSpPr>
            <p:spPr>
              <a:xfrm>
                <a:off x="16178788" y="6005030"/>
                <a:ext cx="170951" cy="111435"/>
              </a:xfrm>
              <a:custGeom>
                <a:avLst/>
                <a:gdLst>
                  <a:gd name="connsiteX0" fmla="*/ 77979 w 170951"/>
                  <a:gd name="connsiteY0" fmla="*/ 1978 h 111435"/>
                  <a:gd name="connsiteX1" fmla="*/ 11381 w 170951"/>
                  <a:gd name="connsiteY1" fmla="*/ 0 h 111435"/>
                  <a:gd name="connsiteX2" fmla="*/ 2809 w 170951"/>
                  <a:gd name="connsiteY2" fmla="*/ 3956 h 111435"/>
                  <a:gd name="connsiteX3" fmla="*/ 171 w 170951"/>
                  <a:gd name="connsiteY3" fmla="*/ 13188 h 111435"/>
                  <a:gd name="connsiteX4" fmla="*/ 10722 w 170951"/>
                  <a:gd name="connsiteY4" fmla="*/ 96270 h 111435"/>
                  <a:gd name="connsiteX5" fmla="*/ 24569 w 170951"/>
                  <a:gd name="connsiteY5" fmla="*/ 108798 h 111435"/>
                  <a:gd name="connsiteX6" fmla="*/ 168974 w 170951"/>
                  <a:gd name="connsiteY6" fmla="*/ 111436 h 111435"/>
                  <a:gd name="connsiteX7" fmla="*/ 170952 w 170951"/>
                  <a:gd name="connsiteY7" fmla="*/ 111436 h 111435"/>
                  <a:gd name="connsiteX8" fmla="*/ 170952 w 170951"/>
                  <a:gd name="connsiteY8" fmla="*/ 64620 h 111435"/>
                  <a:gd name="connsiteX9" fmla="*/ 115564 w 170951"/>
                  <a:gd name="connsiteY9" fmla="*/ 17144 h 111435"/>
                  <a:gd name="connsiteX10" fmla="*/ 77979 w 170951"/>
                  <a:gd name="connsiteY10" fmla="*/ 1978 h 111435"/>
                  <a:gd name="connsiteX11" fmla="*/ 158423 w 170951"/>
                  <a:gd name="connsiteY11" fmla="*/ 97589 h 111435"/>
                  <a:gd name="connsiteX12" fmla="*/ 26547 w 170951"/>
                  <a:gd name="connsiteY12" fmla="*/ 94951 h 111435"/>
                  <a:gd name="connsiteX13" fmla="*/ 25888 w 170951"/>
                  <a:gd name="connsiteY13" fmla="*/ 94292 h 111435"/>
                  <a:gd name="connsiteX14" fmla="*/ 15337 w 170951"/>
                  <a:gd name="connsiteY14" fmla="*/ 13847 h 111435"/>
                  <a:gd name="connsiteX15" fmla="*/ 77979 w 170951"/>
                  <a:gd name="connsiteY15" fmla="*/ 15825 h 111435"/>
                  <a:gd name="connsiteX16" fmla="*/ 107651 w 170951"/>
                  <a:gd name="connsiteY16" fmla="*/ 27694 h 111435"/>
                  <a:gd name="connsiteX17" fmla="*/ 158423 w 170951"/>
                  <a:gd name="connsiteY17" fmla="*/ 70554 h 111435"/>
                  <a:gd name="connsiteX18" fmla="*/ 158423 w 170951"/>
                  <a:gd name="connsiteY18" fmla="*/ 97589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951" h="111435">
                    <a:moveTo>
                      <a:pt x="77979" y="1978"/>
                    </a:moveTo>
                    <a:lnTo>
                      <a:pt x="11381" y="0"/>
                    </a:lnTo>
                    <a:cubicBezTo>
                      <a:pt x="8084" y="0"/>
                      <a:pt x="4787" y="1319"/>
                      <a:pt x="2809" y="3956"/>
                    </a:cubicBezTo>
                    <a:cubicBezTo>
                      <a:pt x="831" y="6594"/>
                      <a:pt x="-488" y="9891"/>
                      <a:pt x="171" y="13188"/>
                    </a:cubicBezTo>
                    <a:lnTo>
                      <a:pt x="10722" y="96270"/>
                    </a:lnTo>
                    <a:cubicBezTo>
                      <a:pt x="11381" y="102864"/>
                      <a:pt x="17975" y="108798"/>
                      <a:pt x="24569" y="108798"/>
                    </a:cubicBezTo>
                    <a:lnTo>
                      <a:pt x="168974" y="111436"/>
                    </a:lnTo>
                    <a:lnTo>
                      <a:pt x="170952" y="111436"/>
                    </a:lnTo>
                    <a:lnTo>
                      <a:pt x="170952" y="64620"/>
                    </a:lnTo>
                    <a:lnTo>
                      <a:pt x="115564" y="17144"/>
                    </a:lnTo>
                    <a:cubicBezTo>
                      <a:pt x="106332" y="7913"/>
                      <a:pt x="92485" y="2637"/>
                      <a:pt x="77979" y="1978"/>
                    </a:cubicBezTo>
                    <a:close/>
                    <a:moveTo>
                      <a:pt x="158423" y="97589"/>
                    </a:moveTo>
                    <a:lnTo>
                      <a:pt x="26547" y="94951"/>
                    </a:lnTo>
                    <a:cubicBezTo>
                      <a:pt x="26547" y="94951"/>
                      <a:pt x="25888" y="94292"/>
                      <a:pt x="25888" y="94292"/>
                    </a:cubicBezTo>
                    <a:lnTo>
                      <a:pt x="15337" y="13847"/>
                    </a:lnTo>
                    <a:lnTo>
                      <a:pt x="77979" y="15825"/>
                    </a:lnTo>
                    <a:cubicBezTo>
                      <a:pt x="89188" y="16485"/>
                      <a:pt x="99739" y="20441"/>
                      <a:pt x="107651" y="27694"/>
                    </a:cubicBezTo>
                    <a:lnTo>
                      <a:pt x="158423" y="70554"/>
                    </a:lnTo>
                    <a:lnTo>
                      <a:pt x="158423" y="97589"/>
                    </a:lnTo>
                    <a:close/>
                  </a:path>
                </a:pathLst>
              </a:custGeom>
              <a:grpFill/>
              <a:ln w="6594" cap="flat">
                <a:noFill/>
                <a:prstDash val="solid"/>
                <a:miter/>
              </a:ln>
            </p:spPr>
            <p:txBody>
              <a:bodyPr rtlCol="0" anchor="ctr"/>
              <a:lstStyle/>
              <a:p>
                <a:endParaRPr lang="en-GB">
                  <a:solidFill>
                    <a:schemeClr val="bg1"/>
                  </a:solidFill>
                </a:endParaRPr>
              </a:p>
            </p:txBody>
          </p:sp>
          <p:sp>
            <p:nvSpPr>
              <p:cNvPr id="12" name="Freeform: Shape 11">
                <a:extLst>
                  <a:ext uri="{FF2B5EF4-FFF2-40B4-BE49-F238E27FC236}">
                    <a16:creationId xmlns:a16="http://schemas.microsoft.com/office/drawing/2014/main" id="{75BFDCFF-C874-7C78-2CFC-32C93E0588EB}"/>
                  </a:ext>
                </a:extLst>
              </p:cNvPr>
              <p:cNvSpPr/>
              <p:nvPr/>
            </p:nvSpPr>
            <p:spPr>
              <a:xfrm>
                <a:off x="15461551" y="5963489"/>
                <a:ext cx="1135458" cy="388376"/>
              </a:xfrm>
              <a:custGeom>
                <a:avLst/>
                <a:gdLst>
                  <a:gd name="connsiteX0" fmla="*/ 1132162 w 1135458"/>
                  <a:gd name="connsiteY0" fmla="*/ 269688 h 388376"/>
                  <a:gd name="connsiteX1" fmla="*/ 1130183 w 1135458"/>
                  <a:gd name="connsiteY1" fmla="*/ 267050 h 388376"/>
                  <a:gd name="connsiteX2" fmla="*/ 1131502 w 1135458"/>
                  <a:gd name="connsiteY2" fmla="*/ 234081 h 388376"/>
                  <a:gd name="connsiteX3" fmla="*/ 1123590 w 1135458"/>
                  <a:gd name="connsiteY3" fmla="*/ 214959 h 388376"/>
                  <a:gd name="connsiteX4" fmla="*/ 1120293 w 1135458"/>
                  <a:gd name="connsiteY4" fmla="*/ 212321 h 388376"/>
                  <a:gd name="connsiteX5" fmla="*/ 1111061 w 1135458"/>
                  <a:gd name="connsiteY5" fmla="*/ 178034 h 388376"/>
                  <a:gd name="connsiteX6" fmla="*/ 1109742 w 1135458"/>
                  <a:gd name="connsiteY6" fmla="*/ 176055 h 388376"/>
                  <a:gd name="connsiteX7" fmla="*/ 975888 w 1135458"/>
                  <a:gd name="connsiteY7" fmla="*/ 112754 h 388376"/>
                  <a:gd name="connsiteX8" fmla="*/ 975888 w 1135458"/>
                  <a:gd name="connsiteY8" fmla="*/ 112754 h 388376"/>
                  <a:gd name="connsiteX9" fmla="*/ 849286 w 1135458"/>
                  <a:gd name="connsiteY9" fmla="*/ 20441 h 388376"/>
                  <a:gd name="connsiteX10" fmla="*/ 845330 w 1135458"/>
                  <a:gd name="connsiteY10" fmla="*/ 18463 h 388376"/>
                  <a:gd name="connsiteX11" fmla="*/ 840055 w 1135458"/>
                  <a:gd name="connsiteY11" fmla="*/ 15825 h 388376"/>
                  <a:gd name="connsiteX12" fmla="*/ 790601 w 1135458"/>
                  <a:gd name="connsiteY12" fmla="*/ 3297 h 388376"/>
                  <a:gd name="connsiteX13" fmla="*/ 681143 w 1135458"/>
                  <a:gd name="connsiteY13" fmla="*/ 0 h 388376"/>
                  <a:gd name="connsiteX14" fmla="*/ 669274 w 1135458"/>
                  <a:gd name="connsiteY14" fmla="*/ 0 h 388376"/>
                  <a:gd name="connsiteX15" fmla="*/ 669274 w 1135458"/>
                  <a:gd name="connsiteY15" fmla="*/ 202430 h 388376"/>
                  <a:gd name="connsiteX16" fmla="*/ 0 w 1135458"/>
                  <a:gd name="connsiteY16" fmla="*/ 202430 h 388376"/>
                  <a:gd name="connsiteX17" fmla="*/ 0 w 1135458"/>
                  <a:gd name="connsiteY17" fmla="*/ 286832 h 388376"/>
                  <a:gd name="connsiteX18" fmla="*/ 150999 w 1135458"/>
                  <a:gd name="connsiteY18" fmla="*/ 286832 h 388376"/>
                  <a:gd name="connsiteX19" fmla="*/ 221553 w 1135458"/>
                  <a:gd name="connsiteY19" fmla="*/ 305294 h 388376"/>
                  <a:gd name="connsiteX20" fmla="*/ 221553 w 1135458"/>
                  <a:gd name="connsiteY20" fmla="*/ 309910 h 388376"/>
                  <a:gd name="connsiteX21" fmla="*/ 299360 w 1135458"/>
                  <a:gd name="connsiteY21" fmla="*/ 387717 h 388376"/>
                  <a:gd name="connsiteX22" fmla="*/ 377167 w 1135458"/>
                  <a:gd name="connsiteY22" fmla="*/ 309910 h 388376"/>
                  <a:gd name="connsiteX23" fmla="*/ 377167 w 1135458"/>
                  <a:gd name="connsiteY23" fmla="*/ 305954 h 388376"/>
                  <a:gd name="connsiteX24" fmla="*/ 497835 w 1135458"/>
                  <a:gd name="connsiteY24" fmla="*/ 286832 h 388376"/>
                  <a:gd name="connsiteX25" fmla="*/ 669933 w 1135458"/>
                  <a:gd name="connsiteY25" fmla="*/ 286832 h 388376"/>
                  <a:gd name="connsiteX26" fmla="*/ 669933 w 1135458"/>
                  <a:gd name="connsiteY26" fmla="*/ 333648 h 388376"/>
                  <a:gd name="connsiteX27" fmla="*/ 878299 w 1135458"/>
                  <a:gd name="connsiteY27" fmla="*/ 331670 h 388376"/>
                  <a:gd name="connsiteX28" fmla="*/ 952809 w 1135458"/>
                  <a:gd name="connsiteY28" fmla="*/ 388377 h 388376"/>
                  <a:gd name="connsiteX29" fmla="*/ 1027979 w 1135458"/>
                  <a:gd name="connsiteY29" fmla="*/ 330351 h 388376"/>
                  <a:gd name="connsiteX30" fmla="*/ 1033913 w 1135458"/>
                  <a:gd name="connsiteY30" fmla="*/ 330351 h 388376"/>
                  <a:gd name="connsiteX31" fmla="*/ 1034573 w 1135458"/>
                  <a:gd name="connsiteY31" fmla="*/ 330351 h 388376"/>
                  <a:gd name="connsiteX32" fmla="*/ 1123590 w 1135458"/>
                  <a:gd name="connsiteY32" fmla="*/ 312548 h 388376"/>
                  <a:gd name="connsiteX33" fmla="*/ 1125568 w 1135458"/>
                  <a:gd name="connsiteY33" fmla="*/ 311888 h 388376"/>
                  <a:gd name="connsiteX34" fmla="*/ 1126887 w 1135458"/>
                  <a:gd name="connsiteY34" fmla="*/ 310569 h 388376"/>
                  <a:gd name="connsiteX35" fmla="*/ 1135458 w 1135458"/>
                  <a:gd name="connsiteY35" fmla="*/ 292107 h 388376"/>
                  <a:gd name="connsiteX36" fmla="*/ 1135458 w 1135458"/>
                  <a:gd name="connsiteY36" fmla="*/ 281556 h 388376"/>
                  <a:gd name="connsiteX37" fmla="*/ 1132162 w 1135458"/>
                  <a:gd name="connsiteY37" fmla="*/ 269688 h 388376"/>
                  <a:gd name="connsiteX38" fmla="*/ 299360 w 1135458"/>
                  <a:gd name="connsiteY38" fmla="*/ 363320 h 388376"/>
                  <a:gd name="connsiteX39" fmla="*/ 244631 w 1135458"/>
                  <a:gd name="connsiteY39" fmla="*/ 308591 h 388376"/>
                  <a:gd name="connsiteX40" fmla="*/ 299360 w 1135458"/>
                  <a:gd name="connsiteY40" fmla="*/ 253863 h 388376"/>
                  <a:gd name="connsiteX41" fmla="*/ 354089 w 1135458"/>
                  <a:gd name="connsiteY41" fmla="*/ 308591 h 388376"/>
                  <a:gd name="connsiteX42" fmla="*/ 299360 w 1135458"/>
                  <a:gd name="connsiteY42" fmla="*/ 363320 h 388376"/>
                  <a:gd name="connsiteX43" fmla="*/ 952150 w 1135458"/>
                  <a:gd name="connsiteY43" fmla="*/ 363320 h 388376"/>
                  <a:gd name="connsiteX44" fmla="*/ 897421 w 1135458"/>
                  <a:gd name="connsiteY44" fmla="*/ 308591 h 388376"/>
                  <a:gd name="connsiteX45" fmla="*/ 952150 w 1135458"/>
                  <a:gd name="connsiteY45" fmla="*/ 253863 h 388376"/>
                  <a:gd name="connsiteX46" fmla="*/ 1006879 w 1135458"/>
                  <a:gd name="connsiteY46" fmla="*/ 308591 h 388376"/>
                  <a:gd name="connsiteX47" fmla="*/ 952150 w 1135458"/>
                  <a:gd name="connsiteY47" fmla="*/ 363320 h 388376"/>
                  <a:gd name="connsiteX48" fmla="*/ 1112380 w 1135458"/>
                  <a:gd name="connsiteY48" fmla="*/ 289469 h 388376"/>
                  <a:gd name="connsiteX49" fmla="*/ 1033254 w 1135458"/>
                  <a:gd name="connsiteY49" fmla="*/ 305294 h 388376"/>
                  <a:gd name="connsiteX50" fmla="*/ 952809 w 1135458"/>
                  <a:gd name="connsiteY50" fmla="*/ 228147 h 388376"/>
                  <a:gd name="connsiteX51" fmla="*/ 872364 w 1135458"/>
                  <a:gd name="connsiteY51" fmla="*/ 306613 h 388376"/>
                  <a:gd name="connsiteX52" fmla="*/ 692353 w 1135458"/>
                  <a:gd name="connsiteY52" fmla="*/ 308591 h 388376"/>
                  <a:gd name="connsiteX53" fmla="*/ 692353 w 1135458"/>
                  <a:gd name="connsiteY53" fmla="*/ 262435 h 388376"/>
                  <a:gd name="connsiteX54" fmla="*/ 495197 w 1135458"/>
                  <a:gd name="connsiteY54" fmla="*/ 262435 h 388376"/>
                  <a:gd name="connsiteX55" fmla="*/ 374530 w 1135458"/>
                  <a:gd name="connsiteY55" fmla="*/ 281556 h 388376"/>
                  <a:gd name="connsiteX56" fmla="*/ 298701 w 1135458"/>
                  <a:gd name="connsiteY56" fmla="*/ 228147 h 388376"/>
                  <a:gd name="connsiteX57" fmla="*/ 223531 w 1135458"/>
                  <a:gd name="connsiteY57" fmla="*/ 280238 h 388376"/>
                  <a:gd name="connsiteX58" fmla="*/ 153636 w 1135458"/>
                  <a:gd name="connsiteY58" fmla="*/ 262435 h 388376"/>
                  <a:gd name="connsiteX59" fmla="*/ 23078 w 1135458"/>
                  <a:gd name="connsiteY59" fmla="*/ 262435 h 388376"/>
                  <a:gd name="connsiteX60" fmla="*/ 23078 w 1135458"/>
                  <a:gd name="connsiteY60" fmla="*/ 224190 h 388376"/>
                  <a:gd name="connsiteX61" fmla="*/ 692353 w 1135458"/>
                  <a:gd name="connsiteY61" fmla="*/ 224190 h 388376"/>
                  <a:gd name="connsiteX62" fmla="*/ 692353 w 1135458"/>
                  <a:gd name="connsiteY62" fmla="*/ 22419 h 388376"/>
                  <a:gd name="connsiteX63" fmla="*/ 789941 w 1135458"/>
                  <a:gd name="connsiteY63" fmla="*/ 25716 h 388376"/>
                  <a:gd name="connsiteX64" fmla="*/ 830164 w 1135458"/>
                  <a:gd name="connsiteY64" fmla="*/ 36266 h 388376"/>
                  <a:gd name="connsiteX65" fmla="*/ 834779 w 1135458"/>
                  <a:gd name="connsiteY65" fmla="*/ 38244 h 388376"/>
                  <a:gd name="connsiteX66" fmla="*/ 838076 w 1135458"/>
                  <a:gd name="connsiteY66" fmla="*/ 39563 h 388376"/>
                  <a:gd name="connsiteX67" fmla="*/ 961381 w 1135458"/>
                  <a:gd name="connsiteY67" fmla="*/ 129898 h 388376"/>
                  <a:gd name="connsiteX68" fmla="*/ 966656 w 1135458"/>
                  <a:gd name="connsiteY68" fmla="*/ 134514 h 388376"/>
                  <a:gd name="connsiteX69" fmla="*/ 970613 w 1135458"/>
                  <a:gd name="connsiteY69" fmla="*/ 135174 h 388376"/>
                  <a:gd name="connsiteX70" fmla="*/ 1091280 w 1135458"/>
                  <a:gd name="connsiteY70" fmla="*/ 188584 h 388376"/>
                  <a:gd name="connsiteX71" fmla="*/ 1101830 w 1135458"/>
                  <a:gd name="connsiteY71" fmla="*/ 228147 h 388376"/>
                  <a:gd name="connsiteX72" fmla="*/ 1107105 w 1135458"/>
                  <a:gd name="connsiteY72" fmla="*/ 230125 h 388376"/>
                  <a:gd name="connsiteX73" fmla="*/ 1109742 w 1135458"/>
                  <a:gd name="connsiteY73" fmla="*/ 231443 h 388376"/>
                  <a:gd name="connsiteX74" fmla="*/ 1109742 w 1135458"/>
                  <a:gd name="connsiteY74" fmla="*/ 232762 h 388376"/>
                  <a:gd name="connsiteX75" fmla="*/ 1108423 w 1135458"/>
                  <a:gd name="connsiteY75" fmla="*/ 273644 h 388376"/>
                  <a:gd name="connsiteX76" fmla="*/ 1113039 w 1135458"/>
                  <a:gd name="connsiteY76" fmla="*/ 280897 h 388376"/>
                  <a:gd name="connsiteX77" fmla="*/ 1112380 w 1135458"/>
                  <a:gd name="connsiteY77" fmla="*/ 289469 h 38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35458" h="388376">
                    <a:moveTo>
                      <a:pt x="1132162" y="269688"/>
                    </a:moveTo>
                    <a:lnTo>
                      <a:pt x="1130183" y="267050"/>
                    </a:lnTo>
                    <a:lnTo>
                      <a:pt x="1131502" y="234081"/>
                    </a:lnTo>
                    <a:cubicBezTo>
                      <a:pt x="1131502" y="226828"/>
                      <a:pt x="1128865" y="219575"/>
                      <a:pt x="1123590" y="214959"/>
                    </a:cubicBezTo>
                    <a:cubicBezTo>
                      <a:pt x="1122930" y="214300"/>
                      <a:pt x="1121611" y="213640"/>
                      <a:pt x="1120293" y="212321"/>
                    </a:cubicBezTo>
                    <a:lnTo>
                      <a:pt x="1111061" y="178034"/>
                    </a:lnTo>
                    <a:lnTo>
                      <a:pt x="1109742" y="176055"/>
                    </a:lnTo>
                    <a:cubicBezTo>
                      <a:pt x="1070179" y="127920"/>
                      <a:pt x="993691" y="115392"/>
                      <a:pt x="975888" y="112754"/>
                    </a:cubicBezTo>
                    <a:lnTo>
                      <a:pt x="975888" y="112754"/>
                    </a:lnTo>
                    <a:cubicBezTo>
                      <a:pt x="923796" y="67916"/>
                      <a:pt x="888849" y="44178"/>
                      <a:pt x="849286" y="20441"/>
                    </a:cubicBezTo>
                    <a:lnTo>
                      <a:pt x="845330" y="18463"/>
                    </a:lnTo>
                    <a:cubicBezTo>
                      <a:pt x="843352" y="17803"/>
                      <a:pt x="841373" y="16485"/>
                      <a:pt x="840055" y="15825"/>
                    </a:cubicBezTo>
                    <a:cubicBezTo>
                      <a:pt x="824889" y="7912"/>
                      <a:pt x="807745" y="3956"/>
                      <a:pt x="790601" y="3297"/>
                    </a:cubicBezTo>
                    <a:cubicBezTo>
                      <a:pt x="751697" y="1978"/>
                      <a:pt x="716090" y="659"/>
                      <a:pt x="681143" y="0"/>
                    </a:cubicBezTo>
                    <a:lnTo>
                      <a:pt x="669274" y="0"/>
                    </a:lnTo>
                    <a:lnTo>
                      <a:pt x="669274" y="202430"/>
                    </a:lnTo>
                    <a:lnTo>
                      <a:pt x="0" y="202430"/>
                    </a:lnTo>
                    <a:lnTo>
                      <a:pt x="0" y="286832"/>
                    </a:lnTo>
                    <a:lnTo>
                      <a:pt x="150999" y="286832"/>
                    </a:lnTo>
                    <a:lnTo>
                      <a:pt x="221553" y="305294"/>
                    </a:lnTo>
                    <a:cubicBezTo>
                      <a:pt x="221553" y="306613"/>
                      <a:pt x="221553" y="308591"/>
                      <a:pt x="221553" y="309910"/>
                    </a:cubicBezTo>
                    <a:cubicBezTo>
                      <a:pt x="221553" y="352770"/>
                      <a:pt x="256500" y="387717"/>
                      <a:pt x="299360" y="387717"/>
                    </a:cubicBezTo>
                    <a:cubicBezTo>
                      <a:pt x="342220" y="387717"/>
                      <a:pt x="377167" y="352770"/>
                      <a:pt x="377167" y="309910"/>
                    </a:cubicBezTo>
                    <a:cubicBezTo>
                      <a:pt x="377167" y="308591"/>
                      <a:pt x="377167" y="307273"/>
                      <a:pt x="377167" y="305954"/>
                    </a:cubicBezTo>
                    <a:lnTo>
                      <a:pt x="497835" y="286832"/>
                    </a:lnTo>
                    <a:lnTo>
                      <a:pt x="669933" y="286832"/>
                    </a:lnTo>
                    <a:lnTo>
                      <a:pt x="669933" y="333648"/>
                    </a:lnTo>
                    <a:lnTo>
                      <a:pt x="878299" y="331670"/>
                    </a:lnTo>
                    <a:cubicBezTo>
                      <a:pt x="887530" y="363979"/>
                      <a:pt x="917862" y="388377"/>
                      <a:pt x="952809" y="388377"/>
                    </a:cubicBezTo>
                    <a:cubicBezTo>
                      <a:pt x="989075" y="388377"/>
                      <a:pt x="1019407" y="363979"/>
                      <a:pt x="1027979" y="330351"/>
                    </a:cubicBezTo>
                    <a:lnTo>
                      <a:pt x="1033913" y="330351"/>
                    </a:lnTo>
                    <a:lnTo>
                      <a:pt x="1034573" y="330351"/>
                    </a:lnTo>
                    <a:cubicBezTo>
                      <a:pt x="1070839" y="327054"/>
                      <a:pt x="1093258" y="321779"/>
                      <a:pt x="1123590" y="312548"/>
                    </a:cubicBezTo>
                    <a:lnTo>
                      <a:pt x="1125568" y="311888"/>
                    </a:lnTo>
                    <a:lnTo>
                      <a:pt x="1126887" y="310569"/>
                    </a:lnTo>
                    <a:cubicBezTo>
                      <a:pt x="1132821" y="306613"/>
                      <a:pt x="1135458" y="300019"/>
                      <a:pt x="1135458" y="292107"/>
                    </a:cubicBezTo>
                    <a:lnTo>
                      <a:pt x="1135458" y="281556"/>
                    </a:lnTo>
                    <a:cubicBezTo>
                      <a:pt x="1135458" y="276281"/>
                      <a:pt x="1134140" y="272985"/>
                      <a:pt x="1132162" y="269688"/>
                    </a:cubicBezTo>
                    <a:close/>
                    <a:moveTo>
                      <a:pt x="299360" y="363320"/>
                    </a:moveTo>
                    <a:cubicBezTo>
                      <a:pt x="269028" y="363320"/>
                      <a:pt x="244631" y="338923"/>
                      <a:pt x="244631" y="308591"/>
                    </a:cubicBezTo>
                    <a:cubicBezTo>
                      <a:pt x="244631" y="278260"/>
                      <a:pt x="269028" y="253863"/>
                      <a:pt x="299360" y="253863"/>
                    </a:cubicBezTo>
                    <a:cubicBezTo>
                      <a:pt x="329692" y="253863"/>
                      <a:pt x="354089" y="278260"/>
                      <a:pt x="354089" y="308591"/>
                    </a:cubicBezTo>
                    <a:cubicBezTo>
                      <a:pt x="354089" y="338923"/>
                      <a:pt x="329033" y="363320"/>
                      <a:pt x="299360" y="363320"/>
                    </a:cubicBezTo>
                    <a:close/>
                    <a:moveTo>
                      <a:pt x="952150" y="363320"/>
                    </a:moveTo>
                    <a:cubicBezTo>
                      <a:pt x="921818" y="363320"/>
                      <a:pt x="897421" y="338923"/>
                      <a:pt x="897421" y="308591"/>
                    </a:cubicBezTo>
                    <a:cubicBezTo>
                      <a:pt x="897421" y="278260"/>
                      <a:pt x="921818" y="253863"/>
                      <a:pt x="952150" y="253863"/>
                    </a:cubicBezTo>
                    <a:cubicBezTo>
                      <a:pt x="982481" y="253863"/>
                      <a:pt x="1006879" y="278260"/>
                      <a:pt x="1006879" y="308591"/>
                    </a:cubicBezTo>
                    <a:cubicBezTo>
                      <a:pt x="1006879" y="338923"/>
                      <a:pt x="982481" y="363320"/>
                      <a:pt x="952150" y="363320"/>
                    </a:cubicBezTo>
                    <a:close/>
                    <a:moveTo>
                      <a:pt x="1112380" y="289469"/>
                    </a:moveTo>
                    <a:cubicBezTo>
                      <a:pt x="1086005" y="297382"/>
                      <a:pt x="1065564" y="301998"/>
                      <a:pt x="1033254" y="305294"/>
                    </a:cubicBezTo>
                    <a:cubicBezTo>
                      <a:pt x="1031276" y="262435"/>
                      <a:pt x="996328" y="228147"/>
                      <a:pt x="952809" y="228147"/>
                    </a:cubicBezTo>
                    <a:cubicBezTo>
                      <a:pt x="909290" y="228147"/>
                      <a:pt x="873683" y="263094"/>
                      <a:pt x="872364" y="306613"/>
                    </a:cubicBezTo>
                    <a:lnTo>
                      <a:pt x="692353" y="308591"/>
                    </a:lnTo>
                    <a:lnTo>
                      <a:pt x="692353" y="262435"/>
                    </a:lnTo>
                    <a:lnTo>
                      <a:pt x="495197" y="262435"/>
                    </a:lnTo>
                    <a:lnTo>
                      <a:pt x="374530" y="281556"/>
                    </a:lnTo>
                    <a:cubicBezTo>
                      <a:pt x="363320" y="249906"/>
                      <a:pt x="332989" y="228147"/>
                      <a:pt x="298701" y="228147"/>
                    </a:cubicBezTo>
                    <a:cubicBezTo>
                      <a:pt x="265072" y="228147"/>
                      <a:pt x="234741" y="249247"/>
                      <a:pt x="223531" y="280238"/>
                    </a:cubicBezTo>
                    <a:lnTo>
                      <a:pt x="153636" y="262435"/>
                    </a:lnTo>
                    <a:lnTo>
                      <a:pt x="23078" y="262435"/>
                    </a:lnTo>
                    <a:lnTo>
                      <a:pt x="23078" y="224190"/>
                    </a:lnTo>
                    <a:lnTo>
                      <a:pt x="692353" y="224190"/>
                    </a:lnTo>
                    <a:lnTo>
                      <a:pt x="692353" y="22419"/>
                    </a:lnTo>
                    <a:cubicBezTo>
                      <a:pt x="723344" y="23078"/>
                      <a:pt x="755653" y="24397"/>
                      <a:pt x="789941" y="25716"/>
                    </a:cubicBezTo>
                    <a:cubicBezTo>
                      <a:pt x="803789" y="26375"/>
                      <a:pt x="817636" y="29672"/>
                      <a:pt x="830164" y="36266"/>
                    </a:cubicBezTo>
                    <a:cubicBezTo>
                      <a:pt x="831482" y="36925"/>
                      <a:pt x="832801" y="37585"/>
                      <a:pt x="834779" y="38244"/>
                    </a:cubicBezTo>
                    <a:lnTo>
                      <a:pt x="838076" y="39563"/>
                    </a:lnTo>
                    <a:cubicBezTo>
                      <a:pt x="877639" y="63960"/>
                      <a:pt x="910608" y="86379"/>
                      <a:pt x="961381" y="129898"/>
                    </a:cubicBezTo>
                    <a:lnTo>
                      <a:pt x="966656" y="134514"/>
                    </a:lnTo>
                    <a:lnTo>
                      <a:pt x="970613" y="135174"/>
                    </a:lnTo>
                    <a:cubicBezTo>
                      <a:pt x="971272" y="135174"/>
                      <a:pt x="1052376" y="144405"/>
                      <a:pt x="1091280" y="188584"/>
                    </a:cubicBezTo>
                    <a:lnTo>
                      <a:pt x="1101830" y="228147"/>
                    </a:lnTo>
                    <a:lnTo>
                      <a:pt x="1107105" y="230125"/>
                    </a:lnTo>
                    <a:cubicBezTo>
                      <a:pt x="1108423" y="230784"/>
                      <a:pt x="1109083" y="231443"/>
                      <a:pt x="1109742" y="231443"/>
                    </a:cubicBezTo>
                    <a:cubicBezTo>
                      <a:pt x="1109742" y="231443"/>
                      <a:pt x="1109742" y="232103"/>
                      <a:pt x="1109742" y="232762"/>
                    </a:cubicBezTo>
                    <a:lnTo>
                      <a:pt x="1108423" y="273644"/>
                    </a:lnTo>
                    <a:lnTo>
                      <a:pt x="1113039" y="280897"/>
                    </a:lnTo>
                    <a:lnTo>
                      <a:pt x="1112380" y="289469"/>
                    </a:lnTo>
                    <a:close/>
                  </a:path>
                </a:pathLst>
              </a:custGeom>
              <a:solidFill>
                <a:schemeClr val="bg1"/>
              </a:solidFill>
              <a:ln w="6594"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55FE11CB-6C43-26CF-B3D2-7C18B64FA7BB}"/>
                </a:ext>
              </a:extLst>
            </p:cNvPr>
            <p:cNvSpPr/>
            <p:nvPr/>
          </p:nvSpPr>
          <p:spPr>
            <a:xfrm>
              <a:off x="15377809" y="6343294"/>
              <a:ext cx="1291072" cy="6593"/>
            </a:xfrm>
            <a:custGeom>
              <a:avLst/>
              <a:gdLst>
                <a:gd name="connsiteX0" fmla="*/ 0 w 1291072"/>
                <a:gd name="connsiteY0" fmla="*/ 0 h 6593"/>
                <a:gd name="connsiteX1" fmla="*/ 1291073 w 1291072"/>
                <a:gd name="connsiteY1" fmla="*/ 0 h 6593"/>
              </a:gdLst>
              <a:ahLst/>
              <a:cxnLst>
                <a:cxn ang="0">
                  <a:pos x="connsiteX0" y="connsiteY0"/>
                </a:cxn>
                <a:cxn ang="0">
                  <a:pos x="connsiteX1" y="connsiteY1"/>
                </a:cxn>
              </a:cxnLst>
              <a:rect l="l" t="t" r="r" b="b"/>
              <a:pathLst>
                <a:path w="1291072" h="6593">
                  <a:moveTo>
                    <a:pt x="0" y="0"/>
                  </a:moveTo>
                  <a:lnTo>
                    <a:pt x="1291073" y="0"/>
                  </a:lnTo>
                </a:path>
              </a:pathLst>
            </a:custGeom>
            <a:grpFill/>
            <a:ln w="23078" cap="flat">
              <a:solidFill>
                <a:srgbClr val="FFFFFF"/>
              </a:solidFill>
              <a:prstDash val="solid"/>
              <a:miter/>
            </a:ln>
          </p:spPr>
          <p:txBody>
            <a:bodyPr rtlCol="0" anchor="ctr"/>
            <a:lstStyle/>
            <a:p>
              <a:endParaRPr lang="en-GB"/>
            </a:p>
          </p:txBody>
        </p:sp>
      </p:grpSp>
      <p:grpSp>
        <p:nvGrpSpPr>
          <p:cNvPr id="13" name="Group 12">
            <a:extLst>
              <a:ext uri="{FF2B5EF4-FFF2-40B4-BE49-F238E27FC236}">
                <a16:creationId xmlns:a16="http://schemas.microsoft.com/office/drawing/2014/main" id="{14DF403E-B815-95A5-ED0A-C7DCB406F892}"/>
              </a:ext>
            </a:extLst>
          </p:cNvPr>
          <p:cNvGrpSpPr/>
          <p:nvPr/>
        </p:nvGrpSpPr>
        <p:grpSpPr>
          <a:xfrm>
            <a:off x="7107712" y="1750901"/>
            <a:ext cx="2470443" cy="3653325"/>
            <a:chOff x="6546506" y="1727620"/>
            <a:chExt cx="1867228" cy="2759392"/>
          </a:xfrm>
        </p:grpSpPr>
        <p:sp>
          <p:nvSpPr>
            <p:cNvPr id="14" name="Freeform: Shape 13">
              <a:extLst>
                <a:ext uri="{FF2B5EF4-FFF2-40B4-BE49-F238E27FC236}">
                  <a16:creationId xmlns:a16="http://schemas.microsoft.com/office/drawing/2014/main" id="{18EB9AD6-B4C5-458D-09BD-8D12C93E1406}"/>
                </a:ext>
              </a:extLst>
            </p:cNvPr>
            <p:cNvSpPr/>
            <p:nvPr/>
          </p:nvSpPr>
          <p:spPr>
            <a:xfrm>
              <a:off x="6546506" y="1727620"/>
              <a:ext cx="1865947" cy="2759392"/>
            </a:xfrm>
            <a:custGeom>
              <a:avLst/>
              <a:gdLst>
                <a:gd name="connsiteX0" fmla="*/ 0 w 1865947"/>
                <a:gd name="connsiteY0" fmla="*/ 0 h 2759392"/>
                <a:gd name="connsiteX1" fmla="*/ 1865948 w 1865947"/>
                <a:gd name="connsiteY1" fmla="*/ 0 h 2759392"/>
                <a:gd name="connsiteX2" fmla="*/ 1865948 w 1865947"/>
                <a:gd name="connsiteY2" fmla="*/ 2759393 h 2759392"/>
                <a:gd name="connsiteX3" fmla="*/ 0 w 1865947"/>
                <a:gd name="connsiteY3" fmla="*/ 2759393 h 2759392"/>
                <a:gd name="connsiteX4" fmla="*/ 0 w 1865947"/>
                <a:gd name="connsiteY4" fmla="*/ 0 h 275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947" h="2759392">
                  <a:moveTo>
                    <a:pt x="0" y="0"/>
                  </a:moveTo>
                  <a:lnTo>
                    <a:pt x="1865948" y="0"/>
                  </a:lnTo>
                  <a:lnTo>
                    <a:pt x="1865948" y="2759393"/>
                  </a:lnTo>
                  <a:lnTo>
                    <a:pt x="0" y="2759393"/>
                  </a:lnTo>
                  <a:lnTo>
                    <a:pt x="0" y="0"/>
                  </a:lnTo>
                  <a:close/>
                </a:path>
              </a:pathLst>
            </a:custGeom>
            <a:solidFill>
              <a:schemeClr val="accent1"/>
            </a:solidFill>
            <a:ln w="9525" cap="flat">
              <a:noFill/>
              <a:prstDash val="solid"/>
              <a:miter/>
            </a:ln>
          </p:spPr>
          <p:txBody>
            <a:bodyPr lIns="72000" tIns="72000" rtlCol="0" anchor="t" anchorCtr="0"/>
            <a:lstStyle/>
            <a:p>
              <a:r>
                <a:rPr lang="en-GB" sz="8000" b="1" dirty="0">
                  <a:solidFill>
                    <a:schemeClr val="bg1"/>
                  </a:solidFill>
                </a:rPr>
                <a:t>HGV</a:t>
              </a:r>
            </a:p>
          </p:txBody>
        </p:sp>
        <p:pic>
          <p:nvPicPr>
            <p:cNvPr id="15" name="Graphic 14">
              <a:extLst>
                <a:ext uri="{FF2B5EF4-FFF2-40B4-BE49-F238E27FC236}">
                  <a16:creationId xmlns:a16="http://schemas.microsoft.com/office/drawing/2014/main" id="{386CE124-B934-9FD8-30E9-2DAFC157A8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46834" y="2977963"/>
              <a:ext cx="1866900" cy="1238250"/>
            </a:xfrm>
            <a:prstGeom prst="rect">
              <a:avLst/>
            </a:prstGeom>
          </p:spPr>
        </p:pic>
      </p:grpSp>
      <p:pic>
        <p:nvPicPr>
          <p:cNvPr id="16" name="Picture 15">
            <a:extLst>
              <a:ext uri="{FF2B5EF4-FFF2-40B4-BE49-F238E27FC236}">
                <a16:creationId xmlns:a16="http://schemas.microsoft.com/office/drawing/2014/main" id="{B913704F-3BDD-A51D-8A13-DB24EB618D3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0371029" y="113773"/>
            <a:ext cx="1735914" cy="717511"/>
          </a:xfrm>
          <a:prstGeom prst="rect">
            <a:avLst/>
          </a:prstGeom>
        </p:spPr>
      </p:pic>
    </p:spTree>
    <p:extLst>
      <p:ext uri="{BB962C8B-B14F-4D97-AF65-F5344CB8AC3E}">
        <p14:creationId xmlns:p14="http://schemas.microsoft.com/office/powerpoint/2010/main" val="262694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B5DEFB-B4F8-7598-59CE-24A815C0ABA8}"/>
              </a:ext>
            </a:extLst>
          </p:cNvPr>
          <p:cNvSpPr>
            <a:spLocks noGrp="1"/>
          </p:cNvSpPr>
          <p:nvPr>
            <p:ph type="title"/>
          </p:nvPr>
        </p:nvSpPr>
        <p:spPr/>
        <p:txBody>
          <a:bodyPr/>
          <a:lstStyle/>
          <a:p>
            <a:r>
              <a:rPr lang="en-GB" dirty="0">
                <a:solidFill>
                  <a:srgbClr val="FE641E"/>
                </a:solidFill>
              </a:rPr>
              <a:t>Focus on LGVs</a:t>
            </a:r>
          </a:p>
        </p:txBody>
      </p:sp>
      <p:pic>
        <p:nvPicPr>
          <p:cNvPr id="8" name="Picture 7">
            <a:extLst>
              <a:ext uri="{FF2B5EF4-FFF2-40B4-BE49-F238E27FC236}">
                <a16:creationId xmlns:a16="http://schemas.microsoft.com/office/drawing/2014/main" id="{685B3B5B-1929-6B65-7682-F7DB09F321AE}"/>
              </a:ext>
            </a:extLst>
          </p:cNvPr>
          <p:cNvPicPr>
            <a:picLocks noChangeAspect="1"/>
          </p:cNvPicPr>
          <p:nvPr/>
        </p:nvPicPr>
        <p:blipFill>
          <a:blip r:embed="rId3"/>
          <a:stretch>
            <a:fillRect/>
          </a:stretch>
        </p:blipFill>
        <p:spPr>
          <a:xfrm>
            <a:off x="525508" y="1293377"/>
            <a:ext cx="7750345" cy="5066957"/>
          </a:xfrm>
          <a:prstGeom prst="rect">
            <a:avLst/>
          </a:prstGeom>
        </p:spPr>
      </p:pic>
      <p:pic>
        <p:nvPicPr>
          <p:cNvPr id="12" name="Picture 11">
            <a:extLst>
              <a:ext uri="{FF2B5EF4-FFF2-40B4-BE49-F238E27FC236}">
                <a16:creationId xmlns:a16="http://schemas.microsoft.com/office/drawing/2014/main" id="{3DDE8149-56AB-42B6-BD6A-0FF880E925A5}"/>
              </a:ext>
            </a:extLst>
          </p:cNvPr>
          <p:cNvPicPr>
            <a:picLocks noChangeAspect="1"/>
          </p:cNvPicPr>
          <p:nvPr/>
        </p:nvPicPr>
        <p:blipFill>
          <a:blip r:embed="rId4"/>
          <a:stretch>
            <a:fillRect/>
          </a:stretch>
        </p:blipFill>
        <p:spPr>
          <a:xfrm>
            <a:off x="8846255" y="1293377"/>
            <a:ext cx="2820237" cy="4200353"/>
          </a:xfrm>
          <a:prstGeom prst="rect">
            <a:avLst/>
          </a:prstGeom>
        </p:spPr>
      </p:pic>
      <p:pic>
        <p:nvPicPr>
          <p:cNvPr id="13" name="Picture 12">
            <a:extLst>
              <a:ext uri="{FF2B5EF4-FFF2-40B4-BE49-F238E27FC236}">
                <a16:creationId xmlns:a16="http://schemas.microsoft.com/office/drawing/2014/main" id="{AF9D598D-5854-3308-47FA-63E7F0F1DD0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371029" y="113773"/>
            <a:ext cx="1735914" cy="717511"/>
          </a:xfrm>
          <a:prstGeom prst="rect">
            <a:avLst/>
          </a:prstGeom>
        </p:spPr>
      </p:pic>
    </p:spTree>
    <p:extLst>
      <p:ext uri="{BB962C8B-B14F-4D97-AF65-F5344CB8AC3E}">
        <p14:creationId xmlns:p14="http://schemas.microsoft.com/office/powerpoint/2010/main" val="156815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10DF9C5-FFB5-266D-E42C-6CB4BF785350}"/>
              </a:ext>
            </a:extLst>
          </p:cNvPr>
          <p:cNvPicPr>
            <a:picLocks noGrp="1" noChangeAspect="1"/>
          </p:cNvPicPr>
          <p:nvPr>
            <p:ph idx="1"/>
          </p:nvPr>
        </p:nvPicPr>
        <p:blipFill>
          <a:blip r:embed="rId2"/>
          <a:stretch>
            <a:fillRect/>
          </a:stretch>
        </p:blipFill>
        <p:spPr>
          <a:xfrm>
            <a:off x="377675" y="2290713"/>
            <a:ext cx="5329538" cy="2357536"/>
          </a:xfrm>
        </p:spPr>
      </p:pic>
      <p:sp>
        <p:nvSpPr>
          <p:cNvPr id="3" name="Title 2">
            <a:extLst>
              <a:ext uri="{FF2B5EF4-FFF2-40B4-BE49-F238E27FC236}">
                <a16:creationId xmlns:a16="http://schemas.microsoft.com/office/drawing/2014/main" id="{FC1B5CEE-97EC-B50F-6ABD-824F6518319B}"/>
              </a:ext>
            </a:extLst>
          </p:cNvPr>
          <p:cNvSpPr>
            <a:spLocks noGrp="1"/>
          </p:cNvSpPr>
          <p:nvPr>
            <p:ph type="title"/>
          </p:nvPr>
        </p:nvSpPr>
        <p:spPr/>
        <p:txBody>
          <a:bodyPr/>
          <a:lstStyle/>
          <a:p>
            <a:r>
              <a:rPr lang="en-GB" dirty="0">
                <a:solidFill>
                  <a:srgbClr val="FE641E"/>
                </a:solidFill>
              </a:rPr>
              <a:t>Where do these collisions happen</a:t>
            </a:r>
          </a:p>
        </p:txBody>
      </p:sp>
      <p:sp>
        <p:nvSpPr>
          <p:cNvPr id="4" name="Text Placeholder 3">
            <a:extLst>
              <a:ext uri="{FF2B5EF4-FFF2-40B4-BE49-F238E27FC236}">
                <a16:creationId xmlns:a16="http://schemas.microsoft.com/office/drawing/2014/main" id="{37102C36-5EF8-EC2F-4AAF-11AD240AA568}"/>
              </a:ext>
            </a:extLst>
          </p:cNvPr>
          <p:cNvSpPr>
            <a:spLocks noGrp="1"/>
          </p:cNvSpPr>
          <p:nvPr>
            <p:ph type="body" sz="quarter" idx="22"/>
          </p:nvPr>
        </p:nvSpPr>
        <p:spPr/>
        <p:txBody>
          <a:bodyPr/>
          <a:lstStyle/>
          <a:p>
            <a:pPr marL="285750" indent="-285750">
              <a:buFont typeface="Arial" panose="020B0604020202020204" pitchFamily="34" charset="0"/>
              <a:buChar char="•"/>
            </a:pPr>
            <a:r>
              <a:rPr lang="en-US" sz="1800" dirty="0"/>
              <a:t>A higher proportion of LGV crashes occur on the ‘A’ class roads (57%) followed by Motorways (34%)</a:t>
            </a:r>
          </a:p>
          <a:p>
            <a:pPr marL="285750" indent="-285750">
              <a:buFont typeface="Arial" panose="020B0604020202020204" pitchFamily="34" charset="0"/>
              <a:buChar char="•"/>
            </a:pPr>
            <a:r>
              <a:rPr lang="en-US" sz="1800" dirty="0"/>
              <a:t>Majority of the LGV crashes on the SRN occur on dual carriageways (70%)</a:t>
            </a:r>
            <a:endParaRPr lang="en-GB" sz="1800" dirty="0"/>
          </a:p>
          <a:p>
            <a:endParaRPr lang="en-GB" dirty="0"/>
          </a:p>
        </p:txBody>
      </p:sp>
      <p:pic>
        <p:nvPicPr>
          <p:cNvPr id="9" name="Picture 8">
            <a:extLst>
              <a:ext uri="{FF2B5EF4-FFF2-40B4-BE49-F238E27FC236}">
                <a16:creationId xmlns:a16="http://schemas.microsoft.com/office/drawing/2014/main" id="{ED8F6978-BBA9-2867-6AF7-1E0B85B23CDC}"/>
              </a:ext>
            </a:extLst>
          </p:cNvPr>
          <p:cNvPicPr>
            <a:picLocks noChangeAspect="1"/>
          </p:cNvPicPr>
          <p:nvPr/>
        </p:nvPicPr>
        <p:blipFill>
          <a:blip r:embed="rId3"/>
          <a:stretch>
            <a:fillRect/>
          </a:stretch>
        </p:blipFill>
        <p:spPr>
          <a:xfrm>
            <a:off x="6484789" y="2290714"/>
            <a:ext cx="5233210" cy="2357535"/>
          </a:xfrm>
          <a:prstGeom prst="rect">
            <a:avLst/>
          </a:prstGeom>
        </p:spPr>
      </p:pic>
      <p:pic>
        <p:nvPicPr>
          <p:cNvPr id="10" name="Picture 9">
            <a:extLst>
              <a:ext uri="{FF2B5EF4-FFF2-40B4-BE49-F238E27FC236}">
                <a16:creationId xmlns:a16="http://schemas.microsoft.com/office/drawing/2014/main" id="{D3517943-3AFD-E5F5-5DDB-FE586C52545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0371029" y="113773"/>
            <a:ext cx="1735914" cy="717511"/>
          </a:xfrm>
          <a:prstGeom prst="rect">
            <a:avLst/>
          </a:prstGeom>
        </p:spPr>
      </p:pic>
    </p:spTree>
    <p:extLst>
      <p:ext uri="{BB962C8B-B14F-4D97-AF65-F5344CB8AC3E}">
        <p14:creationId xmlns:p14="http://schemas.microsoft.com/office/powerpoint/2010/main" val="381025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F43D724-3D8E-B711-B0B5-08FFB444688D}"/>
              </a:ext>
            </a:extLst>
          </p:cNvPr>
          <p:cNvSpPr>
            <a:spLocks noGrp="1"/>
          </p:cNvSpPr>
          <p:nvPr>
            <p:ph idx="1"/>
          </p:nvPr>
        </p:nvSpPr>
        <p:spPr/>
        <p:txBody>
          <a:bodyPr/>
          <a:lstStyle/>
          <a:p>
            <a:pPr marL="285750" indent="-285750">
              <a:buFont typeface="Arial" panose="020B0604020202020204" pitchFamily="34" charset="0"/>
              <a:buChar char="•"/>
            </a:pPr>
            <a:r>
              <a:rPr lang="en-US" sz="2000" dirty="0"/>
              <a:t>Majority of the LGV collisions involve two vehicles (57%), and a notable proportion (36%) of LGV crashes involve multiple vehicles (3+)</a:t>
            </a:r>
          </a:p>
          <a:p>
            <a:pPr marL="285750" indent="-285750">
              <a:buFont typeface="Arial" panose="020B0604020202020204" pitchFamily="34" charset="0"/>
              <a:buChar char="•"/>
            </a:pPr>
            <a:r>
              <a:rPr lang="en-US" sz="2000" dirty="0"/>
              <a:t>The most frequent collision types are rear-end collisions, head-on collisions, and hitting an obstruction.</a:t>
            </a:r>
          </a:p>
          <a:p>
            <a:pPr marL="285750" indent="-285750">
              <a:buFont typeface="Arial" panose="020B0604020202020204" pitchFamily="34" charset="0"/>
              <a:buChar char="•"/>
            </a:pPr>
            <a:r>
              <a:rPr lang="en-US" sz="2000" dirty="0"/>
              <a:t>26% of LGV collisions occur at speeds exceeding 60mph, emphasizing the need for swift action on high-speed incidents.</a:t>
            </a:r>
          </a:p>
        </p:txBody>
      </p:sp>
      <p:sp>
        <p:nvSpPr>
          <p:cNvPr id="3" name="Title 2">
            <a:extLst>
              <a:ext uri="{FF2B5EF4-FFF2-40B4-BE49-F238E27FC236}">
                <a16:creationId xmlns:a16="http://schemas.microsoft.com/office/drawing/2014/main" id="{EA3868FC-A0A2-885E-22E0-AAAD2962A8DE}"/>
              </a:ext>
            </a:extLst>
          </p:cNvPr>
          <p:cNvSpPr>
            <a:spLocks noGrp="1"/>
          </p:cNvSpPr>
          <p:nvPr>
            <p:ph type="title"/>
          </p:nvPr>
        </p:nvSpPr>
        <p:spPr/>
        <p:txBody>
          <a:bodyPr/>
          <a:lstStyle/>
          <a:p>
            <a:r>
              <a:rPr lang="en-GB" dirty="0">
                <a:solidFill>
                  <a:srgbClr val="FE641E"/>
                </a:solidFill>
              </a:rPr>
              <a:t>Types of collision</a:t>
            </a:r>
          </a:p>
        </p:txBody>
      </p:sp>
      <p:pic>
        <p:nvPicPr>
          <p:cNvPr id="7" name="Picture 6">
            <a:extLst>
              <a:ext uri="{FF2B5EF4-FFF2-40B4-BE49-F238E27FC236}">
                <a16:creationId xmlns:a16="http://schemas.microsoft.com/office/drawing/2014/main" id="{59E86748-753E-B999-1800-5DA9E2529932}"/>
              </a:ext>
            </a:extLst>
          </p:cNvPr>
          <p:cNvPicPr>
            <a:picLocks noChangeAspect="1"/>
          </p:cNvPicPr>
          <p:nvPr/>
        </p:nvPicPr>
        <p:blipFill>
          <a:blip r:embed="rId2"/>
          <a:stretch>
            <a:fillRect/>
          </a:stretch>
        </p:blipFill>
        <p:spPr>
          <a:xfrm>
            <a:off x="6074817" y="1247329"/>
            <a:ext cx="5652128" cy="4363342"/>
          </a:xfrm>
          <a:prstGeom prst="rect">
            <a:avLst/>
          </a:prstGeom>
        </p:spPr>
      </p:pic>
      <p:pic>
        <p:nvPicPr>
          <p:cNvPr id="11" name="Picture 10">
            <a:extLst>
              <a:ext uri="{FF2B5EF4-FFF2-40B4-BE49-F238E27FC236}">
                <a16:creationId xmlns:a16="http://schemas.microsoft.com/office/drawing/2014/main" id="{8BEC6FE6-EC9E-731E-2782-C4BA4F99B1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371029" y="113773"/>
            <a:ext cx="1735914" cy="717511"/>
          </a:xfrm>
          <a:prstGeom prst="rect">
            <a:avLst/>
          </a:prstGeom>
        </p:spPr>
      </p:pic>
    </p:spTree>
    <p:extLst>
      <p:ext uri="{BB962C8B-B14F-4D97-AF65-F5344CB8AC3E}">
        <p14:creationId xmlns:p14="http://schemas.microsoft.com/office/powerpoint/2010/main" val="267968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CDECB3-9EC9-A3D4-BCFD-3C863F6D55D9}"/>
              </a:ext>
            </a:extLst>
          </p:cNvPr>
          <p:cNvSpPr>
            <a:spLocks noGrp="1"/>
          </p:cNvSpPr>
          <p:nvPr>
            <p:ph type="title"/>
          </p:nvPr>
        </p:nvSpPr>
        <p:spPr/>
        <p:txBody>
          <a:bodyPr/>
          <a:lstStyle/>
          <a:p>
            <a:r>
              <a:rPr lang="en-GB" dirty="0">
                <a:solidFill>
                  <a:srgbClr val="FE641E"/>
                </a:solidFill>
              </a:rPr>
              <a:t>Human factors</a:t>
            </a:r>
          </a:p>
        </p:txBody>
      </p:sp>
      <p:sp>
        <p:nvSpPr>
          <p:cNvPr id="4" name="Text Placeholder 3">
            <a:extLst>
              <a:ext uri="{FF2B5EF4-FFF2-40B4-BE49-F238E27FC236}">
                <a16:creationId xmlns:a16="http://schemas.microsoft.com/office/drawing/2014/main" id="{A89D54AF-39B3-62AB-259F-7FFB401725BA}"/>
              </a:ext>
            </a:extLst>
          </p:cNvPr>
          <p:cNvSpPr>
            <a:spLocks noGrp="1"/>
          </p:cNvSpPr>
          <p:nvPr>
            <p:ph type="body" sz="quarter" idx="22"/>
          </p:nvPr>
        </p:nvSpPr>
        <p:spPr>
          <a:xfrm>
            <a:off x="322672" y="751477"/>
            <a:ext cx="11534365" cy="382587"/>
          </a:xfrm>
        </p:spPr>
        <p:txBody>
          <a:bodyPr/>
          <a:lstStyle/>
          <a:p>
            <a:pPr marL="171450" indent="-171450">
              <a:buFont typeface="Arial" panose="020B0604020202020204" pitchFamily="34" charset="0"/>
              <a:buChar char="•"/>
            </a:pPr>
            <a:r>
              <a:rPr lang="en-US" sz="1800" dirty="0"/>
              <a:t>Causation is primarily related to driver factors, highlighting the urgency for driver-centric safety measures</a:t>
            </a:r>
          </a:p>
          <a:p>
            <a:pPr marL="171450" indent="-171450">
              <a:buFont typeface="Arial" panose="020B0604020202020204" pitchFamily="34" charset="0"/>
              <a:buChar char="•"/>
            </a:pPr>
            <a:r>
              <a:rPr lang="en-US" sz="1800" dirty="0"/>
              <a:t>13% of the LGV drivers were impaired by alcohol and/or drugs </a:t>
            </a:r>
          </a:p>
          <a:p>
            <a:pPr marL="171450" indent="-171450">
              <a:buFont typeface="Arial" panose="020B0604020202020204" pitchFamily="34" charset="0"/>
              <a:buChar char="•"/>
            </a:pPr>
            <a:r>
              <a:rPr lang="en-US" sz="1800" dirty="0"/>
              <a:t>12% of LGV occupants were found not wearing seatbelts, urging immediate attention to reduce injury severity</a:t>
            </a:r>
          </a:p>
          <a:p>
            <a:endParaRPr lang="en-GB" dirty="0">
              <a:solidFill>
                <a:srgbClr val="FA5112"/>
              </a:solidFill>
            </a:endParaRPr>
          </a:p>
        </p:txBody>
      </p:sp>
      <p:pic>
        <p:nvPicPr>
          <p:cNvPr id="7" name="Picture 6">
            <a:extLst>
              <a:ext uri="{FF2B5EF4-FFF2-40B4-BE49-F238E27FC236}">
                <a16:creationId xmlns:a16="http://schemas.microsoft.com/office/drawing/2014/main" id="{F93D9B15-DC76-FF8C-6FD6-D1F5AD358ED3}"/>
              </a:ext>
            </a:extLst>
          </p:cNvPr>
          <p:cNvPicPr>
            <a:picLocks noChangeAspect="1"/>
          </p:cNvPicPr>
          <p:nvPr/>
        </p:nvPicPr>
        <p:blipFill>
          <a:blip r:embed="rId2"/>
          <a:stretch>
            <a:fillRect/>
          </a:stretch>
        </p:blipFill>
        <p:spPr>
          <a:xfrm>
            <a:off x="2373468" y="2308438"/>
            <a:ext cx="7445064" cy="3908287"/>
          </a:xfrm>
          <a:prstGeom prst="rect">
            <a:avLst/>
          </a:prstGeom>
        </p:spPr>
      </p:pic>
      <p:pic>
        <p:nvPicPr>
          <p:cNvPr id="8" name="Picture 7">
            <a:extLst>
              <a:ext uri="{FF2B5EF4-FFF2-40B4-BE49-F238E27FC236}">
                <a16:creationId xmlns:a16="http://schemas.microsoft.com/office/drawing/2014/main" id="{75EB41DC-FBBD-73A6-47DB-97E882A5078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371029" y="113773"/>
            <a:ext cx="1735914" cy="717511"/>
          </a:xfrm>
          <a:prstGeom prst="rect">
            <a:avLst/>
          </a:prstGeom>
        </p:spPr>
      </p:pic>
    </p:spTree>
    <p:extLst>
      <p:ext uri="{BB962C8B-B14F-4D97-AF65-F5344CB8AC3E}">
        <p14:creationId xmlns:p14="http://schemas.microsoft.com/office/powerpoint/2010/main" val="3589266679"/>
      </p:ext>
    </p:extLst>
  </p:cSld>
  <p:clrMapOvr>
    <a:masterClrMapping/>
  </p:clrMapOvr>
</p:sld>
</file>

<file path=ppt/theme/theme1.xml><?xml version="1.0" encoding="utf-8"?>
<a:theme xmlns:a="http://schemas.openxmlformats.org/drawingml/2006/main" name="Highways Agency Light Grey">
  <a:themeElements>
    <a:clrScheme name="Highways Agency Colour Palette">
      <a:dk1>
        <a:srgbClr val="002E5F"/>
      </a:dk1>
      <a:lt1>
        <a:sysClr val="window" lastClr="FFFFFF"/>
      </a:lt1>
      <a:dk2>
        <a:srgbClr val="4A4A49"/>
      </a:dk2>
      <a:lt2>
        <a:srgbClr val="FFFFFF"/>
      </a:lt2>
      <a:accent1>
        <a:srgbClr val="008BCB"/>
      </a:accent1>
      <a:accent2>
        <a:srgbClr val="CB2686"/>
      </a:accent2>
      <a:accent3>
        <a:srgbClr val="F49600"/>
      </a:accent3>
      <a:accent4>
        <a:srgbClr val="457C1F"/>
      </a:accent4>
      <a:accent5>
        <a:srgbClr val="00A6AA"/>
      </a:accent5>
      <a:accent6>
        <a:srgbClr val="A0A0BE"/>
      </a:accent6>
      <a:hlink>
        <a:srgbClr val="008BCB"/>
      </a:hlink>
      <a:folHlink>
        <a:srgbClr val="A0A0BE"/>
      </a:folHlink>
    </a:clrScheme>
    <a:fontScheme name="Highways Englan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6956</TotalTime>
  <Words>619</Words>
  <Application>Microsoft Office PowerPoint</Application>
  <PresentationFormat>Widescreen</PresentationFormat>
  <Paragraphs>56</Paragraphs>
  <Slides>16</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Highways Agency Light Grey</vt:lpstr>
      <vt:lpstr>Causation of Fatal Collisions Involving Commercial Vehicles</vt:lpstr>
      <vt:lpstr>National Highways Fatality Research Database (NHFRD)</vt:lpstr>
      <vt:lpstr>National Highways Fatality Research Database (NHFRD)</vt:lpstr>
      <vt:lpstr>National Highways Fatality Research Database (NHFRD)</vt:lpstr>
      <vt:lpstr>Report structure</vt:lpstr>
      <vt:lpstr>Focus on LGVs</vt:lpstr>
      <vt:lpstr>Where do these collisions happen</vt:lpstr>
      <vt:lpstr>Types of collision</vt:lpstr>
      <vt:lpstr>Human factors</vt:lpstr>
      <vt:lpstr>Focus on HGVs</vt:lpstr>
      <vt:lpstr>Where do these collisions happen</vt:lpstr>
      <vt:lpstr>Types of collision</vt:lpstr>
      <vt:lpstr>Human factors</vt:lpstr>
      <vt:lpstr>Rear-end collisions </vt:lpstr>
      <vt:lpstr>What can we do?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Fatal collision research - LGVs</dc:title>
  <dc:creator>Matt Staton</dc:creator>
  <cp:lastModifiedBy>Mark Cartwright</cp:lastModifiedBy>
  <cp:revision>2</cp:revision>
  <dcterms:created xsi:type="dcterms:W3CDTF">2024-03-01T14:01:03Z</dcterms:created>
  <dcterms:modified xsi:type="dcterms:W3CDTF">2024-04-05T11:20:49Z</dcterms:modified>
</cp:coreProperties>
</file>