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6" r:id="rId12"/>
    <p:sldId id="269" r:id="rId13"/>
  </p:sldIdLst>
  <p:sldSz cx="9144000" cy="5143500" type="screen16x9"/>
  <p:notesSz cx="7315200" cy="96012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FED015-97C5-4C7E-B23B-F7FCC0A832E7}">
          <p14:sldIdLst>
            <p14:sldId id="257"/>
            <p14:sldId id="258"/>
            <p14:sldId id="259"/>
          </p14:sldIdLst>
        </p14:section>
        <p14:section name="Untitled Section" id="{254A4BBC-3EF0-4108-96A9-D37D3FFBC721}">
          <p14:sldIdLst>
            <p14:sldId id="261"/>
            <p14:sldId id="262"/>
            <p14:sldId id="263"/>
            <p14:sldId id="264"/>
            <p14:sldId id="265"/>
            <p14:sldId id="267"/>
            <p14:sldId id="268"/>
            <p14:sldId id="266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E15EF-807F-41A7-A537-55BDDFD9B96C}" v="3" dt="2024-04-08T14:39:08.873"/>
    <p1510:client id="{3191F042-9153-BAE3-2DFA-220A7684E043}" v="19" dt="2024-04-08T14:39:52.768"/>
    <p1510:client id="{AE7D69F5-DF0B-0FFB-19EC-892841FD0031}" v="8" dt="2024-04-08T13:41:45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3"/>
    <p:restoredTop sz="94595"/>
  </p:normalViewPr>
  <p:slideViewPr>
    <p:cSldViewPr snapToGrid="0" snapToObjects="1">
      <p:cViewPr varScale="1">
        <p:scale>
          <a:sx n="78" d="100"/>
          <a:sy n="78" d="100"/>
        </p:scale>
        <p:origin x="9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91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Thomas" userId="6344d912c1e7af2a" providerId="LiveId" clId="{4ABFE4BB-BFFF-4E6D-96D1-0985A56064A2}"/>
    <pc:docChg chg="custSel modSld">
      <pc:chgData name="Tracy Thomas" userId="6344d912c1e7af2a" providerId="LiveId" clId="{4ABFE4BB-BFFF-4E6D-96D1-0985A56064A2}" dt="2024-04-08T14:44:16.155" v="0" actId="478"/>
      <pc:docMkLst>
        <pc:docMk/>
      </pc:docMkLst>
      <pc:sldChg chg="delSp mod">
        <pc:chgData name="Tracy Thomas" userId="6344d912c1e7af2a" providerId="LiveId" clId="{4ABFE4BB-BFFF-4E6D-96D1-0985A56064A2}" dt="2024-04-08T14:44:16.155" v="0" actId="478"/>
        <pc:sldMkLst>
          <pc:docMk/>
          <pc:sldMk cId="3631320697" sldId="259"/>
        </pc:sldMkLst>
        <pc:spChg chg="del">
          <ac:chgData name="Tracy Thomas" userId="6344d912c1e7af2a" providerId="LiveId" clId="{4ABFE4BB-BFFF-4E6D-96D1-0985A56064A2}" dt="2024-04-08T14:44:16.155" v="0" actId="478"/>
          <ac:spMkLst>
            <pc:docMk/>
            <pc:sldMk cId="3631320697" sldId="259"/>
            <ac:spMk id="7" creationId="{94F0C95D-67A9-495E-E972-FA09581078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D94C099-E555-CF48-B550-76295359F057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26F228-F14A-3545-8469-739E2722A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5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570571"/>
          </a:xfrm>
        </p:spPr>
        <p:txBody>
          <a:bodyPr/>
          <a:lstStyle/>
          <a:p>
            <a:r>
              <a:rPr lang="en-GB" sz="1200" dirty="0"/>
              <a:t>Thanks to Mel and Sheena for setting the scene for us.</a:t>
            </a:r>
          </a:p>
          <a:p>
            <a:endParaRPr lang="en-GB" sz="1200" dirty="0"/>
          </a:p>
          <a:p>
            <a:r>
              <a:rPr lang="en-GB" sz="1200" dirty="0"/>
              <a:t>Purpose of my presentation is to get you thinking, to set the scene for the rest of the day and to be clear about our ambition for today.</a:t>
            </a:r>
          </a:p>
          <a:p>
            <a:endParaRPr lang="en-GB" sz="1200" dirty="0"/>
          </a:p>
          <a:p>
            <a:r>
              <a:rPr lang="en-GB" sz="1200" dirty="0"/>
              <a:t>Forgive me for putting it this way…</a:t>
            </a:r>
          </a:p>
          <a:p>
            <a:endParaRPr lang="en-GB" sz="1200" dirty="0"/>
          </a:p>
          <a:p>
            <a:r>
              <a:rPr lang="en-GB" sz="1200" dirty="0"/>
              <a:t>Of course, we hope you find today useful, that you enjoy the networking opportunities and your day out of the office in this amazing venue </a:t>
            </a:r>
          </a:p>
          <a:p>
            <a:endParaRPr lang="en-GB" sz="1200" dirty="0"/>
          </a:p>
          <a:p>
            <a:r>
              <a:rPr lang="en-GB" sz="1200" dirty="0"/>
              <a:t>BUT this isn’t a free ride…</a:t>
            </a:r>
          </a:p>
          <a:p>
            <a:endParaRPr lang="en-GB" sz="1200" dirty="0"/>
          </a:p>
          <a:p>
            <a:r>
              <a:rPr lang="en-GB" sz="1200" dirty="0"/>
              <a:t>We need you, expect you, to go back to your businesses and ring the changes.</a:t>
            </a:r>
          </a:p>
          <a:p>
            <a:endParaRPr lang="en-GB" sz="1200" dirty="0"/>
          </a:p>
          <a:p>
            <a:r>
              <a:rPr lang="en-GB" sz="1200" dirty="0"/>
              <a:t>Maybe the quote from the Gladiator film is a bit too far but ‘unleash hell!’</a:t>
            </a:r>
          </a:p>
          <a:p>
            <a:endParaRPr lang="en-GB" sz="1200" dirty="0"/>
          </a:p>
          <a:p>
            <a:r>
              <a:rPr lang="en-GB" sz="1200" dirty="0"/>
              <a:t>Be confident that your business is managing the risk in your own fleets of cars, vans and trucks (including grey fleet) brilliantly. </a:t>
            </a:r>
          </a:p>
          <a:p>
            <a:endParaRPr lang="en-GB" sz="1200" dirty="0"/>
          </a:p>
          <a:p>
            <a:r>
              <a:rPr lang="en-GB" sz="1200" dirty="0"/>
              <a:t>Recognise this is way more than vehicle roadworthiness – as we’ll hear today, drivers cause crashes – be confident your organisation is managing driver roadworthiness brilliantly. In know this is challenging but that’s not a reason to shirk it. </a:t>
            </a:r>
          </a:p>
          <a:p>
            <a:endParaRPr lang="en-GB" sz="1200" dirty="0"/>
          </a:p>
          <a:p>
            <a:r>
              <a:rPr lang="en-GB" sz="1200" dirty="0"/>
              <a:t>Be confident your organisation is a demanding client. Be confident your suppliers and supply chain are equally confident of their risk management.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3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Change needs good / great leadership</a:t>
            </a:r>
          </a:p>
          <a:p>
            <a:endParaRPr lang="en-GB" sz="1200" dirty="0"/>
          </a:p>
          <a:p>
            <a:r>
              <a:rPr lang="en-GB" sz="1200" dirty="0"/>
              <a:t>Drive Change</a:t>
            </a:r>
          </a:p>
          <a:p>
            <a:endParaRPr lang="en-GB" sz="1200" dirty="0"/>
          </a:p>
          <a:p>
            <a:r>
              <a:rPr lang="en-GB" sz="1200" dirty="0"/>
              <a:t>Be the Change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56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7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Driving is dangerous…</a:t>
            </a:r>
          </a:p>
          <a:p>
            <a:endParaRPr lang="en-GB" sz="12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Unless you’re into bobsleighing or </a:t>
            </a:r>
            <a:r>
              <a:rPr lang="en-GB" sz="1200" dirty="0" err="1"/>
              <a:t>basejumping</a:t>
            </a:r>
            <a:r>
              <a:rPr lang="en-GB" sz="1200" dirty="0"/>
              <a:t>, driving is easily the most dangerous thing most of us do on a regular basis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dirty="0"/>
          </a:p>
          <a:p>
            <a:r>
              <a:rPr lang="en-GB" sz="1200" b="1" dirty="0"/>
              <a:t>Ambitious targets…</a:t>
            </a:r>
          </a:p>
          <a:p>
            <a:endParaRPr lang="en-GB" sz="12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We have the ambition to reduce harm on our roads to the only acceptable figure ZERO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We need your help…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b="1" dirty="0"/>
          </a:p>
          <a:p>
            <a:r>
              <a:rPr lang="en-GB" sz="1200" b="1" dirty="0"/>
              <a:t>At least 50%...</a:t>
            </a:r>
          </a:p>
          <a:p>
            <a:endParaRPr lang="en-GB" sz="12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Run through numbers…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That’s the route to reduce harm – existing levers</a:t>
            </a:r>
            <a:r>
              <a:rPr lang="en-GB" sz="1200" b="1" dirty="0"/>
              <a:t>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b="1" dirty="0"/>
          </a:p>
          <a:p>
            <a:r>
              <a:rPr lang="en-GB" sz="1200" b="1" dirty="0"/>
              <a:t>Accidents don’t happen…</a:t>
            </a:r>
          </a:p>
          <a:p>
            <a:endParaRPr lang="en-GB" sz="1200" b="1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Dictionary definition…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05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Driver performance…</a:t>
            </a:r>
          </a:p>
          <a:p>
            <a:endParaRPr lang="en-GB" sz="12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Looking at fatal crashes, hardly any are caused by anything to do with the vehicle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Virtually without exception, the initial cause is driver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Not to say vehicle condition didn’t make things worse quickly but…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You’ll hear from Matt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dirty="0"/>
          </a:p>
          <a:p>
            <a:r>
              <a:rPr lang="en-GB" sz="1200" dirty="0"/>
              <a:t>4 known unknowns…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Fatigue / impairment / distraction / medical conditions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Venn diagram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Note crossovers…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dirty="0"/>
          </a:p>
          <a:p>
            <a:r>
              <a:rPr lang="en-GB" sz="1200" dirty="0"/>
              <a:t>We think there’s a 5</a:t>
            </a:r>
            <a:r>
              <a:rPr lang="en-GB" sz="1200" baseline="30000" dirty="0"/>
              <a:t>th</a:t>
            </a:r>
            <a:r>
              <a:rPr lang="en-GB" sz="1200" dirty="0"/>
              <a:t>…</a:t>
            </a:r>
          </a:p>
          <a:p>
            <a:endParaRPr lang="en-GB" sz="12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Attitude…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dirty="0"/>
          </a:p>
          <a:p>
            <a:r>
              <a:rPr lang="en-GB" sz="1200" dirty="0"/>
              <a:t>We can driver change…</a:t>
            </a:r>
          </a:p>
          <a:p>
            <a:endParaRPr lang="en-GB" sz="12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And that’s our opportunity! Grab it with both hands!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You’ll hear from some great speakers today – educate, inform but more importantly inspire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01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Hope you found that interesting…</a:t>
            </a:r>
          </a:p>
          <a:p>
            <a:endParaRPr lang="en-GB" sz="1200" dirty="0"/>
          </a:p>
          <a:p>
            <a:r>
              <a:rPr lang="en-GB" sz="1200" dirty="0"/>
              <a:t>Drivingchange.info</a:t>
            </a:r>
          </a:p>
          <a:p>
            <a:endParaRPr lang="en-GB" sz="1200" dirty="0"/>
          </a:p>
          <a:p>
            <a:r>
              <a:rPr lang="en-GB" sz="1200" dirty="0"/>
              <a:t>There are a few messages I want to draw your attention to…</a:t>
            </a:r>
          </a:p>
          <a:p>
            <a:endParaRPr lang="en-GB" sz="1200" dirty="0"/>
          </a:p>
          <a:p>
            <a:pPr marL="241653" indent="-241653">
              <a:buAutoNum type="arabicPeriod"/>
            </a:pPr>
            <a:r>
              <a:rPr lang="en-GB" sz="1200" dirty="0"/>
              <a:t>Don’t assume everyone is on top form…</a:t>
            </a:r>
          </a:p>
          <a:p>
            <a:endParaRPr lang="en-GB" sz="12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 Inattentive drivers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Bored drivers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Suicidal drivers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Great to have involvement with Society of Occupational Medicine and their members / Nick Phal on later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200" dirty="0"/>
              <a:t>It’s a whole soap opera…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20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4D5156"/>
                </a:solidFill>
                <a:latin typeface="arial" panose="020B0604020202020204" pitchFamily="34" charset="0"/>
              </a:rPr>
              <a:t>Six degrees of separation is the idea that all people are six or fewer social connections away from each other.</a:t>
            </a:r>
          </a:p>
          <a:p>
            <a:endParaRPr lang="en-US" sz="12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rgbClr val="4D5156"/>
                </a:solidFill>
                <a:latin typeface="arial" panose="020B0604020202020204" pitchFamily="34" charset="0"/>
              </a:rPr>
              <a:t>That applies in the world of commerce too…</a:t>
            </a:r>
          </a:p>
          <a:p>
            <a:endParaRPr lang="en-US" sz="12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rgbClr val="4D5156"/>
                </a:solidFill>
                <a:latin typeface="arial" panose="020B0604020202020204" pitchFamily="34" charset="0"/>
              </a:rPr>
              <a:t>Why wasn’t Slobodan’s company a ‘demanding client’?</a:t>
            </a:r>
          </a:p>
          <a:p>
            <a:endParaRPr lang="en-US" sz="12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rgbClr val="4D5156"/>
                </a:solidFill>
                <a:latin typeface="arial" panose="020B0604020202020204" pitchFamily="34" charset="0"/>
              </a:rPr>
              <a:t>The way Gina’s company operated could have led to the death of one of their people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498896"/>
          </a:xfrm>
        </p:spPr>
        <p:txBody>
          <a:bodyPr/>
          <a:lstStyle/>
          <a:p>
            <a:r>
              <a:rPr lang="en-GB" sz="1200" dirty="0"/>
              <a:t>Speed is one of the FATAL FOUR…</a:t>
            </a:r>
          </a:p>
          <a:p>
            <a:endParaRPr lang="en-GB" sz="1200" dirty="0"/>
          </a:p>
          <a:p>
            <a:r>
              <a:rPr lang="en-GB" sz="1200" dirty="0"/>
              <a:t>But Slobodan’s company didn’t enforce their policy</a:t>
            </a:r>
          </a:p>
          <a:p>
            <a:endParaRPr lang="en-GB" sz="1200" dirty="0"/>
          </a:p>
          <a:p>
            <a:r>
              <a:rPr lang="en-GB" sz="1200" dirty="0"/>
              <a:t>They didn’t check their telematics regularly for over speeds</a:t>
            </a:r>
          </a:p>
          <a:p>
            <a:endParaRPr lang="en-GB" sz="1200" dirty="0"/>
          </a:p>
          <a:p>
            <a:r>
              <a:rPr lang="en-GB" sz="1200" dirty="0"/>
              <a:t>They knew Slobodan was an habitual speeder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We want to change the way we think about speed.</a:t>
            </a:r>
          </a:p>
          <a:p>
            <a:endParaRPr lang="en-GB" sz="1200" dirty="0"/>
          </a:p>
          <a:p>
            <a:r>
              <a:rPr lang="en-GB" sz="1200" dirty="0"/>
              <a:t>It’s not just about stopping distances…</a:t>
            </a:r>
          </a:p>
          <a:p>
            <a:endParaRPr lang="en-GB" sz="1200" dirty="0"/>
          </a:p>
          <a:p>
            <a:r>
              <a:rPr lang="en-GB" sz="1200" dirty="0"/>
              <a:t>Think about reducing speed of impact – the human body can only survive a certain amount of force</a:t>
            </a:r>
          </a:p>
          <a:p>
            <a:endParaRPr lang="en-GB" sz="1200" dirty="0"/>
          </a:p>
          <a:p>
            <a:r>
              <a:rPr lang="en-GB" sz="1200" dirty="0"/>
              <a:t>Here’s the science bit…</a:t>
            </a:r>
          </a:p>
          <a:p>
            <a:endParaRPr lang="en-GB" sz="1200" dirty="0"/>
          </a:p>
          <a:p>
            <a:r>
              <a:rPr lang="en-GB" sz="1200" dirty="0"/>
              <a:t>Gina stopped from 65 mph. All being equal Slobodan slowing from 80mph would AT BEST  still been doing almost 50mph at time of impact. You don’t lose speed in a linear, </a:t>
            </a:r>
            <a:r>
              <a:rPr lang="en-GB" sz="1200" dirty="0" err="1"/>
              <a:t>straightline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Relatively small reductions in speed make a big difference to impact speed with negligible changes to journey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2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Not good enough!</a:t>
            </a:r>
          </a:p>
          <a:p>
            <a:endParaRPr lang="en-GB" sz="1200" dirty="0"/>
          </a:p>
          <a:p>
            <a:r>
              <a:rPr lang="en-GB" sz="1200" dirty="0"/>
              <a:t>Be demanding clients but also look at your own policies</a:t>
            </a:r>
          </a:p>
          <a:p>
            <a:endParaRPr lang="en-GB" sz="1200" dirty="0"/>
          </a:p>
          <a:p>
            <a:r>
              <a:rPr lang="en-GB" sz="1200" dirty="0"/>
              <a:t>If you haven’t already, sign up for Driving for Better Business – we’ll be launching very soon a suite of template policies </a:t>
            </a:r>
          </a:p>
          <a:p>
            <a:endParaRPr lang="en-GB" sz="1200" dirty="0"/>
          </a:p>
          <a:p>
            <a:r>
              <a:rPr lang="en-GB" sz="1200" dirty="0"/>
              <a:t>If you have policies already, check against them for the confidence you’ve everything covered</a:t>
            </a:r>
          </a:p>
          <a:p>
            <a:endParaRPr lang="en-GB" sz="1200" dirty="0"/>
          </a:p>
          <a:p>
            <a:r>
              <a:rPr lang="en-GB" sz="1200" dirty="0"/>
              <a:t>If you haven’t or you’ve topics missing use them to develop what you need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Management of road risk is simply a H &amp; S issue</a:t>
            </a:r>
          </a:p>
          <a:p>
            <a:endParaRPr lang="en-GB" sz="1200" dirty="0"/>
          </a:p>
          <a:p>
            <a:r>
              <a:rPr lang="en-GB" sz="1200" dirty="0"/>
              <a:t>Treat it seriously</a:t>
            </a:r>
          </a:p>
          <a:p>
            <a:endParaRPr lang="en-GB" sz="1200" dirty="0"/>
          </a:p>
          <a:p>
            <a:r>
              <a:rPr lang="en-GB" sz="1200" dirty="0"/>
              <a:t>Deploy your experts</a:t>
            </a:r>
          </a:p>
          <a:p>
            <a:endParaRPr lang="en-GB" sz="1200" dirty="0"/>
          </a:p>
          <a:p>
            <a:r>
              <a:rPr lang="en-GB" sz="1200" dirty="0"/>
              <a:t>The Board must buy-in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Why isn’t road risk taken as seriously as I think it should be?</a:t>
            </a:r>
          </a:p>
          <a:p>
            <a:endParaRPr lang="en-GB" sz="1200" dirty="0"/>
          </a:p>
          <a:p>
            <a:r>
              <a:rPr lang="en-GB" sz="1200" dirty="0"/>
              <a:t>Is it because road incidents aren’t RIDDOR reportable? Should they be?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6F228-F14A-3545-8469-739E2722A9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6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5390B2-A177-3F42-918C-BEBE1D7A2F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93EF574-857F-A74B-A610-E611F4CF1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" y="0"/>
            <a:ext cx="3729038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44" y="4464844"/>
            <a:ext cx="5364956" cy="6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fUQO3w1Rq0?feature=oembed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480" y="457201"/>
            <a:ext cx="5328002" cy="156464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venir Next" charset="0"/>
                <a:ea typeface="Avenir Next" charset="0"/>
                <a:cs typeface="Avenir Next" charset="0"/>
              </a:rPr>
              <a:t>Vehicles don’t crash…</a:t>
            </a:r>
            <a:br>
              <a:rPr lang="en-US" sz="4400" b="1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4400" b="1" dirty="0">
                <a:latin typeface="Avenir Next" charset="0"/>
                <a:ea typeface="Avenir Next" charset="0"/>
                <a:cs typeface="Avenir Next" charset="0"/>
              </a:rPr>
              <a:t>Our superpower</a:t>
            </a:r>
            <a:endParaRPr lang="en-US" sz="4400" dirty="0">
              <a:latin typeface="Avenir Next Demi Bold" charset="0"/>
              <a:ea typeface="Avenir Next Demi Bold" charset="0"/>
              <a:cs typeface="Avenir Next Demi Bo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599" y="2021841"/>
            <a:ext cx="5554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Next" charset="0"/>
                <a:ea typeface="Avenir Next" charset="0"/>
                <a:cs typeface="Avenir Next" charset="0"/>
              </a:rPr>
              <a:t>Mark Cartwright</a:t>
            </a:r>
            <a:br>
              <a:rPr lang="en-US" sz="2000" b="1" dirty="0">
                <a:latin typeface="Avenir Next Demi Bold" charset="0"/>
                <a:ea typeface="Avenir Next Demi Bold" charset="0"/>
                <a:cs typeface="Avenir Next Demi Bold" charset="0"/>
              </a:rPr>
            </a:br>
            <a:r>
              <a:rPr lang="en-US" sz="2000" dirty="0">
                <a:latin typeface="Avenir Next Demi Bold" charset="0"/>
                <a:ea typeface="Avenir Next Demi Bold" charset="0"/>
                <a:cs typeface="Avenir Next Demi Bold" charset="0"/>
              </a:rPr>
              <a:t>Head of Commercial Vehicle Incident Prevention</a:t>
            </a:r>
          </a:p>
          <a:p>
            <a:r>
              <a:rPr lang="en-US" sz="2000" dirty="0">
                <a:latin typeface="Avenir Next Demi Bold" charset="0"/>
                <a:ea typeface="Avenir Next Demi Bold" charset="0"/>
                <a:cs typeface="Avenir Next Demi Bold" charset="0"/>
              </a:rPr>
              <a:t>National Highways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85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F0AC-287E-2F08-EC12-3F67D93AB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5EEC51-3CC5-2CBB-01BD-0479D0502A08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8E822-96F6-9B1E-BB61-3EB90BE0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r>
              <a:rPr lang="en-GB" b="1" dirty="0"/>
              <a:t>It’s a leadership thing…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C57B7-7B85-29CD-E722-AA1C0445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7DFD5-2954-DDE2-27B6-D748CE2EE7F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6024" t="7603" r="5422" b="15225"/>
          <a:stretch/>
        </p:blipFill>
        <p:spPr>
          <a:xfrm>
            <a:off x="1459800" y="860400"/>
            <a:ext cx="6224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E6CB2-BA0B-5D6C-F9E1-DF06AAE8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7973EE-D32B-FB6B-E26F-851ED7231EF9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85775-7DE5-6185-A109-B9419816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14585-24E4-7ABA-6942-5585E992B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507CE-CE96-5A2D-3439-8E7C7F0A319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301" t="10161" r="5060" b="15224"/>
          <a:stretch/>
        </p:blipFill>
        <p:spPr>
          <a:xfrm>
            <a:off x="1459800" y="858150"/>
            <a:ext cx="6224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EA259-FE6F-C469-F3D8-896F7810A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4791-BB88-32E1-F9F0-DDBDA8D81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480" y="457201"/>
            <a:ext cx="5328002" cy="1564640"/>
          </a:xfrm>
        </p:spPr>
        <p:txBody>
          <a:bodyPr>
            <a:normAutofit/>
          </a:bodyPr>
          <a:lstStyle/>
          <a:p>
            <a:endParaRPr lang="en-US" sz="4400" dirty="0">
              <a:latin typeface="Avenir Next Demi Bold" charset="0"/>
              <a:ea typeface="Avenir Next Demi Bold" charset="0"/>
              <a:cs typeface="Avenir Next Demi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84199-3B05-27B3-458F-4627E6E770BE}"/>
              </a:ext>
            </a:extLst>
          </p:cNvPr>
          <p:cNvSpPr txBox="1"/>
          <p:nvPr/>
        </p:nvSpPr>
        <p:spPr>
          <a:xfrm>
            <a:off x="2895599" y="2021841"/>
            <a:ext cx="5554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Next" charset="0"/>
                <a:ea typeface="Avenir Next" charset="0"/>
                <a:cs typeface="Avenir Next" charset="0"/>
              </a:rPr>
              <a:t>Mark Cartwright</a:t>
            </a:r>
            <a:br>
              <a:rPr lang="en-US" sz="2000" b="1" dirty="0">
                <a:latin typeface="Avenir Next Demi Bold" charset="0"/>
                <a:ea typeface="Avenir Next Demi Bold" charset="0"/>
                <a:cs typeface="Avenir Next Demi Bold" charset="0"/>
              </a:rPr>
            </a:br>
            <a:r>
              <a:rPr lang="en-US" sz="2000" dirty="0">
                <a:latin typeface="Avenir Next Demi Bold" charset="0"/>
                <a:ea typeface="Avenir Next Demi Bold" charset="0"/>
                <a:cs typeface="Avenir Next Demi Bold" charset="0"/>
              </a:rPr>
              <a:t>mark.cartwright@nationalhighways.co.uk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70693C-7ED6-1871-F0BA-D7914DBAC4A4}"/>
              </a:ext>
            </a:extLst>
          </p:cNvPr>
          <p:cNvSpPr txBox="1"/>
          <p:nvPr/>
        </p:nvSpPr>
        <p:spPr>
          <a:xfrm>
            <a:off x="3885281" y="3568365"/>
            <a:ext cx="510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charset="0"/>
                <a:ea typeface="Avenir Next" charset="0"/>
                <a:cs typeface="Avenir Next" charset="0"/>
              </a:rPr>
              <a:t>drivingchange.info</a:t>
            </a:r>
          </a:p>
          <a:p>
            <a:r>
              <a:rPr lang="en-US" sz="2000" dirty="0">
                <a:latin typeface="Avenir Next" charset="0"/>
              </a:rPr>
              <a:t>drivingforbetterbusiness.com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71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BE2B8-F7D8-30BB-DBF2-88E292C69959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B8C11-A4B6-027F-18D3-01AA2E915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Introduction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20B30-269B-72ED-54C2-5EE271334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Driving is dangerous…</a:t>
            </a:r>
          </a:p>
          <a:p>
            <a:endParaRPr lang="en-GB" dirty="0"/>
          </a:p>
          <a:p>
            <a:r>
              <a:rPr lang="en-GB" dirty="0"/>
              <a:t>We have ambitious targets to reduce harm on our roads…</a:t>
            </a:r>
          </a:p>
          <a:p>
            <a:endParaRPr lang="en-GB" dirty="0"/>
          </a:p>
          <a:p>
            <a:r>
              <a:rPr lang="en-GB" dirty="0"/>
              <a:t>At least 50% of our road users are driving for work…</a:t>
            </a:r>
          </a:p>
          <a:p>
            <a:endParaRPr lang="en-GB" dirty="0"/>
          </a:p>
          <a:p>
            <a:r>
              <a:rPr lang="en-GB" dirty="0"/>
              <a:t>Accidents don’t happen…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382D-8781-9FE9-0886-B52B3645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11AC62-3B09-1A43-F91B-D298E2E71268}"/>
              </a:ext>
            </a:extLst>
          </p:cNvPr>
          <p:cNvSpPr/>
          <p:nvPr/>
        </p:nvSpPr>
        <p:spPr>
          <a:xfrm>
            <a:off x="-99152" y="0"/>
            <a:ext cx="924315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E348E-BD56-5AE6-087A-4E4E51A6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Online Media 4" title="Vehicles don't crash, people do! Driving Change - it's personal. CVIP 2024">
            <a:hlinkClick r:id="" action="ppaction://media"/>
            <a:extLst>
              <a:ext uri="{FF2B5EF4-FFF2-40B4-BE49-F238E27FC236}">
                <a16:creationId xmlns:a16="http://schemas.microsoft.com/office/drawing/2014/main" id="{9CB39F85-E11A-6460-4425-BDB75C9383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0275" y="51435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6918-C3ED-D938-ED16-513257E39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7925E4-C1C9-B71B-ED79-ADE13B4DFE62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D9E4B-B3CC-7EE5-FE4D-BDFA91B6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r>
              <a:rPr lang="en-GB" b="1" dirty="0"/>
              <a:t>Not everyone in on their ‘A-game’…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F5C6-87AC-3E0E-50DB-CFFC3317B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39A94-5C09-0FF4-08A0-2C622547398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783" t="8882" r="5060" b="14798"/>
          <a:stretch/>
        </p:blipFill>
        <p:spPr>
          <a:xfrm>
            <a:off x="1459216" y="860400"/>
            <a:ext cx="6224875" cy="3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D891F-8954-0ECA-D47F-A4E58757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58903C-4A9C-4CAD-4105-FFA11458F5A7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BBFC9-5802-68BD-971E-E8AC3594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r>
              <a:rPr lang="en-GB" b="1" dirty="0"/>
              <a:t>6 degrees of separation…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303A-63E7-7E3E-A5EF-958EB3408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3F343-9D2E-D231-CFDC-AC9EB527725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663" t="7603" r="4819" b="14372"/>
          <a:stretch/>
        </p:blipFill>
        <p:spPr>
          <a:xfrm>
            <a:off x="1461600" y="860400"/>
            <a:ext cx="6224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0A08C-28D2-2DEE-28AF-EBD890B9F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C50BEF-FA0D-4CDB-0D72-6E559EC485ED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2B830-BDC4-2C50-01A7-615494F4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r>
              <a:rPr lang="en-GB" b="1" dirty="0"/>
              <a:t>Speed – it’s not a straight line…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1E70-5CA8-B8A6-7515-8FFB94889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EC80D-048B-5375-16B4-F7DA6EE83F5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301" t="9309" r="5060" b="14372"/>
          <a:stretch/>
        </p:blipFill>
        <p:spPr>
          <a:xfrm>
            <a:off x="1459800" y="860400"/>
            <a:ext cx="6224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7D81F-9675-DA6F-341A-C98B6817F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5D0A75-FFAA-35E8-6F31-FA6784E29E4E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E36BA-B2E8-45E7-E7C2-B738AD1A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r>
              <a:rPr lang="en-GB" b="1" dirty="0"/>
              <a:t>It’s our policy… or is it?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03D56-FBF8-11BA-6F76-6EAEC6CDF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6B0F3-4689-DA8E-5336-62E623BBE63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542" t="9735" r="4940" b="14372"/>
          <a:stretch/>
        </p:blipFill>
        <p:spPr>
          <a:xfrm>
            <a:off x="1459800" y="860400"/>
            <a:ext cx="6224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2488-C4BD-F417-1392-3DD234771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771AA2-4014-D400-3767-DB4FFF038AAE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D7DAC-1BA0-57DA-267B-2D234E49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r>
              <a:rPr lang="en-GB" b="1" dirty="0"/>
              <a:t>It’s a Health &amp; Safety issue…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9878A-88EF-8CC5-1CB4-886A23E75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C26BA-1192-FC88-6EBE-C26B98D1B39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422" t="8882" r="4940" b="14371"/>
          <a:stretch/>
        </p:blipFill>
        <p:spPr>
          <a:xfrm>
            <a:off x="1459800" y="858150"/>
            <a:ext cx="6224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D46A1-01D7-D280-5730-0742F1FA3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5D655F-6649-1953-C51C-8178AEAF5FF3}"/>
              </a:ext>
            </a:extLst>
          </p:cNvPr>
          <p:cNvSpPr/>
          <p:nvPr/>
        </p:nvSpPr>
        <p:spPr>
          <a:xfrm>
            <a:off x="-99152" y="0"/>
            <a:ext cx="382285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7183B-5899-D3BE-6AFF-587CD4DD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</p:spPr>
        <p:txBody>
          <a:bodyPr/>
          <a:lstStyle/>
          <a:p>
            <a:r>
              <a:rPr lang="en-GB" b="1" dirty="0"/>
              <a:t>It’s a Health &amp; Safety issue…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B052-E3A4-25ED-9DB1-D56E7425B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C0054-5286-FBF4-916D-B0B4ECA3016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422" t="8456" r="5060" b="13945"/>
          <a:stretch/>
        </p:blipFill>
        <p:spPr>
          <a:xfrm>
            <a:off x="1459800" y="858442"/>
            <a:ext cx="6224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3937</TotalTime>
  <Words>881</Words>
  <Application>Microsoft Office PowerPoint</Application>
  <PresentationFormat>On-screen Show (16:9)</PresentationFormat>
  <Paragraphs>175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</vt:lpstr>
      <vt:lpstr>Avenir Next</vt:lpstr>
      <vt:lpstr>Avenir Next Demi Bold</vt:lpstr>
      <vt:lpstr>Calibri</vt:lpstr>
      <vt:lpstr>Office Theme</vt:lpstr>
      <vt:lpstr>Vehicles don’t crash… Our superpower</vt:lpstr>
      <vt:lpstr>Introduction</vt:lpstr>
      <vt:lpstr>PowerPoint Presentation</vt:lpstr>
      <vt:lpstr>Not everyone in on their ‘A-game’…</vt:lpstr>
      <vt:lpstr>6 degrees of separation…</vt:lpstr>
      <vt:lpstr>Speed – it’s not a straight line…</vt:lpstr>
      <vt:lpstr>It’s our policy… or is it?</vt:lpstr>
      <vt:lpstr>It’s a Health &amp; Safety issue…</vt:lpstr>
      <vt:lpstr>It’s a Health &amp; Safety issue…</vt:lpstr>
      <vt:lpstr>It’s a leadership thing…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Rawlings</dc:creator>
  <cp:lastModifiedBy>Tracy Thomas</cp:lastModifiedBy>
  <cp:revision>64</cp:revision>
  <cp:lastPrinted>2024-04-05T12:44:33Z</cp:lastPrinted>
  <dcterms:created xsi:type="dcterms:W3CDTF">2018-09-04T09:39:58Z</dcterms:created>
  <dcterms:modified xsi:type="dcterms:W3CDTF">2024-04-08T14:44:26Z</dcterms:modified>
</cp:coreProperties>
</file>