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1"/>
  </p:notesMasterIdLst>
  <p:sldIdLst>
    <p:sldId id="273" r:id="rId3"/>
    <p:sldId id="300" r:id="rId4"/>
    <p:sldId id="285" r:id="rId5"/>
    <p:sldId id="286" r:id="rId6"/>
    <p:sldId id="265" r:id="rId7"/>
    <p:sldId id="296" r:id="rId8"/>
    <p:sldId id="299" r:id="rId9"/>
    <p:sldId id="297" r:id="rId10"/>
    <p:sldId id="298" r:id="rId11"/>
    <p:sldId id="291" r:id="rId12"/>
    <p:sldId id="292" r:id="rId13"/>
    <p:sldId id="289" r:id="rId14"/>
    <p:sldId id="280" r:id="rId15"/>
    <p:sldId id="279" r:id="rId16"/>
    <p:sldId id="258" r:id="rId17"/>
    <p:sldId id="259" r:id="rId18"/>
    <p:sldId id="266" r:id="rId19"/>
    <p:sldId id="267" r:id="rId20"/>
    <p:sldId id="268" r:id="rId21"/>
    <p:sldId id="269" r:id="rId22"/>
    <p:sldId id="270" r:id="rId23"/>
    <p:sldId id="261" r:id="rId24"/>
    <p:sldId id="271" r:id="rId25"/>
    <p:sldId id="262" r:id="rId26"/>
    <p:sldId id="293" r:id="rId27"/>
    <p:sldId id="283" r:id="rId28"/>
    <p:sldId id="284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7"/>
    <p:restoredTop sz="94792"/>
  </p:normalViewPr>
  <p:slideViewPr>
    <p:cSldViewPr snapToGrid="0" snapToObjects="1">
      <p:cViewPr varScale="1">
        <p:scale>
          <a:sx n="89" d="100"/>
          <a:sy n="89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5339E-3957-2247-B89B-5A072F6C6F65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D7D09-31E7-2B44-B074-B2D563307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8C064-ACAD-4E6F-AF6D-F6B0E9A925A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44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Tier 1’s may be at different stages – from not engaged at all to already achieved Champion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D7D09-31E7-2B44-B074-B2D563307B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Templates</a:t>
            </a:r>
            <a:r>
              <a:rPr lang="en-US" baseline="0" dirty="0"/>
              <a:t> are available</a:t>
            </a:r>
          </a:p>
          <a:p>
            <a:r>
              <a:rPr lang="en-US" baseline="0" dirty="0"/>
              <a:t>We are available to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D7D09-31E7-2B44-B074-B2D563307B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2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9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make your ow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FCD74FE-74A5-4D15-BA64-3B8EDF217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815" y="1693035"/>
            <a:ext cx="4475091" cy="2028068"/>
          </a:xfrm>
        </p:spPr>
        <p:txBody>
          <a:bodyPr anchor="b">
            <a:normAutofit/>
          </a:bodyPr>
          <a:lstStyle>
            <a:lvl1pPr algn="l">
              <a:defRPr sz="2933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28815" y="3766507"/>
            <a:ext cx="4475091" cy="309149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51F9796-C1A4-4230-AFD7-9191F5E75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600" y="6481235"/>
            <a:ext cx="7375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fld id="{D63BC410-9C02-4BC6-8378-D69DEB8A75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4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87755" cy="2132392"/>
          </a:xfrm>
          <a:prstGeom prst="rect">
            <a:avLst/>
          </a:prstGeom>
        </p:spPr>
      </p:pic>
      <p:pic>
        <p:nvPicPr>
          <p:cNvPr id="1189" name="Picture 118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9"/>
            <a:ext cx="12192000" cy="6867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27061"/>
            <a:ext cx="10363200" cy="1470025"/>
          </a:xfrm>
          <a:noFill/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6229" y="4224669"/>
            <a:ext cx="7318176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910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411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788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57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85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593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94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19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12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11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4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5268BE-4AD7-43C0-A601-F3A13E6EE5CA}" type="datetimeFigureOut">
              <a:rPr lang="en-GB" smtClean="0"/>
              <a:t>08/11/2018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49C094-2054-4B21-BD24-6666FEF65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716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3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9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9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2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893FA-F374-B848-844F-EFD9A42B446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4F4E-F9F3-E84F-A31F-C15D775D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4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36"/>
            <a:ext cx="12207531" cy="68667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665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00808"/>
            <a:ext cx="10972800" cy="451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021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733" kern="1200">
          <a:solidFill>
            <a:schemeClr val="bg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bg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bg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bg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23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4.jpg"/><Relationship Id="rId7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.png"/><Relationship Id="rId7" Type="http://schemas.openxmlformats.org/officeDocument/2006/relationships/image" Target="../media/image5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drivingforbetterbusiness.com/he-supplych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79F403-304E-460F-AFBA-E431EAB4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BBCD6-0B56-43D0-BD42-D92FC9F69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51" y="507789"/>
            <a:ext cx="6349498" cy="1309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67342-4D7E-4A05-9D54-51514BFBF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CA0EA4-BFA3-4579-8205-4896D9300508}"/>
              </a:ext>
            </a:extLst>
          </p:cNvPr>
          <p:cNvSpPr txBox="1"/>
          <p:nvPr/>
        </p:nvSpPr>
        <p:spPr>
          <a:xfrm>
            <a:off x="265814" y="5510994"/>
            <a:ext cx="6349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Highways England</a:t>
            </a:r>
          </a:p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Supply Chain Masterclass</a:t>
            </a:r>
          </a:p>
        </p:txBody>
      </p:sp>
    </p:spTree>
    <p:extLst>
      <p:ext uri="{BB962C8B-B14F-4D97-AF65-F5344CB8AC3E}">
        <p14:creationId xmlns:p14="http://schemas.microsoft.com/office/powerpoint/2010/main" val="206753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913FEA-3C29-45D9-AB9F-9FC6178EC8D4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What is Driving for Better Business?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88FED-7CDC-4C16-BFB1-1992B392F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8410C-1046-4A22-8FAE-6E9B8025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646A4A-A505-44D3-92CE-2D579A6DC3D4}"/>
              </a:ext>
            </a:extLst>
          </p:cNvPr>
          <p:cNvSpPr txBox="1"/>
          <p:nvPr/>
        </p:nvSpPr>
        <p:spPr>
          <a:xfrm>
            <a:off x="-1" y="108750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400"/>
              <a:t>The programme </a:t>
            </a:r>
            <a:r>
              <a:rPr lang="en-GB" sz="2400" dirty="0"/>
              <a:t>is supported by government, regulatory bodies and trade associations: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F98B13-7ABA-4334-B007-42DA3BFA2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0" y="2110326"/>
            <a:ext cx="10807276" cy="25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913FEA-3C29-45D9-AB9F-9FC6178EC8D4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Government Support for </a:t>
            </a:r>
            <a:r>
              <a:rPr lang="en-GB" sz="3600" b="1" dirty="0" err="1">
                <a:solidFill>
                  <a:srgbClr val="6EAA27"/>
                </a:solidFill>
              </a:rPr>
              <a:t>DfBB</a:t>
            </a:r>
            <a:endParaRPr lang="en-GB" sz="3600" b="1" dirty="0">
              <a:solidFill>
                <a:srgbClr val="6EAA2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88FED-7CDC-4C16-BFB1-1992B392F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8410C-1046-4A22-8FAE-6E9B8025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E068D8-2A57-4A30-8ED6-CC72DB4702BD}"/>
              </a:ext>
            </a:extLst>
          </p:cNvPr>
          <p:cNvSpPr txBox="1"/>
          <p:nvPr/>
        </p:nvSpPr>
        <p:spPr>
          <a:xfrm>
            <a:off x="2836226" y="2090963"/>
            <a:ext cx="4097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Jesse Norman, MP</a:t>
            </a:r>
          </a:p>
          <a:p>
            <a:r>
              <a:rPr lang="en-GB" dirty="0"/>
              <a:t>Parliamentary Under Secretary of State</a:t>
            </a:r>
          </a:p>
          <a:p>
            <a:r>
              <a:rPr lang="en-GB" dirty="0"/>
              <a:t>for Roads, Local Transport and Devolution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77460-67C0-46AA-BD68-045140143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1181039"/>
            <a:ext cx="2087809" cy="1823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DF068-326A-465B-92AC-E0D5BBEAC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23" y="1169304"/>
            <a:ext cx="1454908" cy="93114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883C32-AAE2-49AE-8898-FCD7E6CA4168}"/>
              </a:ext>
            </a:extLst>
          </p:cNvPr>
          <p:cNvSpPr txBox="1">
            <a:spLocks/>
          </p:cNvSpPr>
          <p:nvPr/>
        </p:nvSpPr>
        <p:spPr>
          <a:xfrm>
            <a:off x="6979638" y="1384458"/>
            <a:ext cx="4886047" cy="4475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rgbClr val="6EAA27"/>
                </a:solidFill>
              </a:rPr>
              <a:t>“The Highways England Driving for Better Business Programme supports the British Road Safety Statement in raising awareness of the importance of work-related road safety.”</a:t>
            </a:r>
          </a:p>
          <a:p>
            <a:pPr algn="l">
              <a:spcBef>
                <a:spcPts val="2400"/>
              </a:spcBef>
            </a:pPr>
            <a:r>
              <a:rPr lang="en-GB" dirty="0">
                <a:solidFill>
                  <a:srgbClr val="6EAA27"/>
                </a:solidFill>
              </a:rPr>
              <a:t>“Road safety is not just a matter for government and the public sector. Is it an issue that requires support from the private sector, and that means businesses making sure they are compliant with current legislation.”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FA956-666B-43CA-90B0-6E5345242F55}"/>
              </a:ext>
            </a:extLst>
          </p:cNvPr>
          <p:cNvSpPr txBox="1"/>
          <p:nvPr/>
        </p:nvSpPr>
        <p:spPr>
          <a:xfrm>
            <a:off x="384732" y="3288224"/>
            <a:ext cx="60698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947">
              <a:spcBef>
                <a:spcPts val="900"/>
              </a:spcBef>
            </a:pP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DfT</a:t>
            </a: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 Safety Statement (2015)</a:t>
            </a:r>
          </a:p>
          <a:p>
            <a:pPr marL="336947">
              <a:spcBef>
                <a:spcPts val="900"/>
              </a:spcBef>
            </a:pP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government priorities include:</a:t>
            </a:r>
          </a:p>
          <a:p>
            <a:pPr marL="538163" lvl="1" indent="-1825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work-related road collisions</a:t>
            </a:r>
          </a:p>
          <a:p>
            <a:pPr marL="538163" lvl="1" indent="-1825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uptake of safer vehicles – AEB</a:t>
            </a:r>
          </a:p>
          <a:p>
            <a:pPr marL="538163" lvl="1" indent="-18256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enforcement against non compliance</a:t>
            </a:r>
          </a:p>
        </p:txBody>
      </p:sp>
    </p:spTree>
    <p:extLst>
      <p:ext uri="{BB962C8B-B14F-4D97-AF65-F5344CB8AC3E}">
        <p14:creationId xmlns:p14="http://schemas.microsoft.com/office/powerpoint/2010/main" val="232644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913FEA-3C29-45D9-AB9F-9FC6178EC8D4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Why manage work-related road risk?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88FED-7CDC-4C16-BFB1-1992B392F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8410C-1046-4A22-8FAE-6E9B8025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CA757-2CD1-4C28-9BDF-F31944BA7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" y="1210214"/>
            <a:ext cx="3105338" cy="2173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A3F6D5-0BC8-4FCB-B9E8-BD188B758ACA}"/>
              </a:ext>
            </a:extLst>
          </p:cNvPr>
          <p:cNvSpPr txBox="1"/>
          <p:nvPr/>
        </p:nvSpPr>
        <p:spPr>
          <a:xfrm>
            <a:off x="748418" y="3483543"/>
            <a:ext cx="3105339" cy="461665"/>
          </a:xfrm>
          <a:prstGeom prst="rect">
            <a:avLst/>
          </a:prstGeom>
          <a:solidFill>
            <a:srgbClr val="6EA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LEGAL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0F089-236D-47AD-9227-60AAE7C3D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40" y="1210215"/>
            <a:ext cx="3105339" cy="2173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226357-3026-4E7D-BD77-FCA8E05D222B}"/>
              </a:ext>
            </a:extLst>
          </p:cNvPr>
          <p:cNvSpPr txBox="1"/>
          <p:nvPr/>
        </p:nvSpPr>
        <p:spPr>
          <a:xfrm>
            <a:off x="8338240" y="3483543"/>
            <a:ext cx="3105339" cy="461665"/>
          </a:xfrm>
          <a:prstGeom prst="rect">
            <a:avLst/>
          </a:prstGeom>
          <a:solidFill>
            <a:srgbClr val="6EA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FINANCIAL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FCED04-58AE-414B-A142-A8A6E878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29" y="1210214"/>
            <a:ext cx="3105339" cy="21737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B133A7-F561-4E0B-83B9-13FD3693EE24}"/>
              </a:ext>
            </a:extLst>
          </p:cNvPr>
          <p:cNvSpPr txBox="1"/>
          <p:nvPr/>
        </p:nvSpPr>
        <p:spPr>
          <a:xfrm>
            <a:off x="4543330" y="3483543"/>
            <a:ext cx="3105339" cy="461665"/>
          </a:xfrm>
          <a:prstGeom prst="rect">
            <a:avLst/>
          </a:prstGeom>
          <a:solidFill>
            <a:srgbClr val="6EAA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MORAL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0879F-3BD1-425E-9F43-91FD03BE796B}"/>
              </a:ext>
            </a:extLst>
          </p:cNvPr>
          <p:cNvSpPr txBox="1"/>
          <p:nvPr/>
        </p:nvSpPr>
        <p:spPr>
          <a:xfrm>
            <a:off x="748419" y="4166886"/>
            <a:ext cx="310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Responsibility</a:t>
            </a:r>
          </a:p>
          <a:p>
            <a:pPr algn="ctr"/>
            <a:r>
              <a:rPr lang="en-US" sz="2800" dirty="0"/>
              <a:t>to manage WRRS</a:t>
            </a:r>
          </a:p>
          <a:p>
            <a:pPr algn="ctr"/>
            <a:r>
              <a:rPr lang="en-US" sz="2800" dirty="0"/>
              <a:t>under H&amp;S law</a:t>
            </a:r>
            <a:endParaRPr lang="en-GB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646A4A-A505-44D3-92CE-2D579A6DC3D4}"/>
              </a:ext>
            </a:extLst>
          </p:cNvPr>
          <p:cNvSpPr txBox="1"/>
          <p:nvPr/>
        </p:nvSpPr>
        <p:spPr>
          <a:xfrm>
            <a:off x="4390930" y="4159978"/>
            <a:ext cx="3410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Duty of care to</a:t>
            </a:r>
          </a:p>
          <a:p>
            <a:pPr algn="ctr"/>
            <a:r>
              <a:rPr lang="en-US" sz="2800" dirty="0"/>
              <a:t>Employees</a:t>
            </a:r>
          </a:p>
          <a:p>
            <a:pPr algn="ctr"/>
            <a:r>
              <a:rPr lang="en-US" sz="2800" dirty="0"/>
              <a:t>44,000 casualties p.a.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484CBC-C88B-40B0-9479-AAD2329DA033}"/>
              </a:ext>
            </a:extLst>
          </p:cNvPr>
          <p:cNvSpPr txBox="1"/>
          <p:nvPr/>
        </p:nvSpPr>
        <p:spPr>
          <a:xfrm>
            <a:off x="8338240" y="4159978"/>
            <a:ext cx="310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Significant cost savings from managing WRRS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6380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7800"/>
            <a:ext cx="12192000" cy="1885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Therefore we expect our supply chain to:</a:t>
            </a:r>
          </a:p>
          <a:p>
            <a:pPr marL="2781300" lvl="1">
              <a:tabLst>
                <a:tab pos="722313" algn="l"/>
              </a:tabLst>
            </a:pPr>
            <a:r>
              <a:rPr lang="en-US" dirty="0"/>
              <a:t>Demonstrate they behave and operate compliantly</a:t>
            </a:r>
          </a:p>
          <a:p>
            <a:pPr marL="2781300" lvl="1">
              <a:tabLst>
                <a:tab pos="722313" algn="l"/>
              </a:tabLst>
            </a:pPr>
            <a:r>
              <a:rPr lang="en-US" dirty="0"/>
              <a:t>Go beyond minimum standards and pursue best practice</a:t>
            </a:r>
          </a:p>
          <a:p>
            <a:pPr marL="2781300" lvl="1">
              <a:tabLst>
                <a:tab pos="722313" algn="l"/>
              </a:tabLst>
            </a:pPr>
            <a:r>
              <a:rPr lang="en-US" dirty="0"/>
              <a:t>Demand and expect the same of their own supply chains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87159-E3E1-4BB1-B28F-869A8CC90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69B4B9-C156-4D1B-8EB1-20BBE36ED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F9589F-84E4-4111-B8F7-F3D8B805AF0E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What are Highways England’s expectations?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B6072-577F-404C-80BB-022FDF68A563}"/>
              </a:ext>
            </a:extLst>
          </p:cNvPr>
          <p:cNvSpPr txBox="1"/>
          <p:nvPr/>
        </p:nvSpPr>
        <p:spPr>
          <a:xfrm>
            <a:off x="-1" y="108750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We want one of the safest supply chains in the world!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39365F-E12C-4E51-8412-8B96C4FF0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66" y="1911869"/>
            <a:ext cx="3048000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64C278-7A1D-4276-AB05-15AB86F2E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9058"/>
            <a:ext cx="3052997" cy="17173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326CD1-4682-4A40-BFD5-26E46EEC6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997" y="1909058"/>
            <a:ext cx="3052997" cy="1717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BF0DED-A42A-4AE5-A88B-3C78AAEFC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766" y="1909058"/>
            <a:ext cx="3052998" cy="171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1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65260"/>
            <a:ext cx="10769867" cy="4351338"/>
          </a:xfrm>
        </p:spPr>
        <p:txBody>
          <a:bodyPr>
            <a:normAutofit/>
          </a:bodyPr>
          <a:lstStyle/>
          <a:p>
            <a:r>
              <a:rPr lang="en-US" dirty="0"/>
              <a:t>To assist contractors in making the </a:t>
            </a:r>
            <a:r>
              <a:rPr lang="en-US" dirty="0" err="1"/>
              <a:t>DfBB</a:t>
            </a:r>
            <a:r>
              <a:rPr lang="en-US" dirty="0"/>
              <a:t> commitment and going on to achieve Business Champion status</a:t>
            </a:r>
          </a:p>
          <a:p>
            <a:pPr>
              <a:spcBef>
                <a:spcPts val="1800"/>
              </a:spcBef>
            </a:pPr>
            <a:r>
              <a:rPr lang="en-US" dirty="0"/>
              <a:t>To dismiss fears or myths of what it takes to become a Champion</a:t>
            </a:r>
          </a:p>
          <a:p>
            <a:pPr>
              <a:spcBef>
                <a:spcPts val="1800"/>
              </a:spcBef>
            </a:pPr>
            <a:r>
              <a:rPr lang="en-US" dirty="0"/>
              <a:t>To demonstrate the process and provide examples of what is required</a:t>
            </a:r>
          </a:p>
          <a:p>
            <a:pPr>
              <a:spcBef>
                <a:spcPts val="1800"/>
              </a:spcBef>
            </a:pPr>
            <a:r>
              <a:rPr lang="en-US" dirty="0"/>
              <a:t>To go through an example case study of a </a:t>
            </a:r>
            <a:r>
              <a:rPr lang="en-US" dirty="0" err="1"/>
              <a:t>DfBB</a:t>
            </a:r>
            <a:r>
              <a:rPr lang="en-US" dirty="0"/>
              <a:t> Champion</a:t>
            </a:r>
          </a:p>
          <a:p>
            <a:pPr>
              <a:spcBef>
                <a:spcPts val="1800"/>
              </a:spcBef>
            </a:pPr>
            <a:r>
              <a:rPr lang="en-US" dirty="0"/>
              <a:t>Explain the benefits of being a </a:t>
            </a:r>
            <a:r>
              <a:rPr lang="en-US" dirty="0" err="1"/>
              <a:t>DfBB</a:t>
            </a:r>
            <a:r>
              <a:rPr lang="en-US" dirty="0"/>
              <a:t> Business Champion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D3E07-6748-42EC-A35B-F1E22965F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D8B95-9812-48B4-B733-6B9C61DA7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13E5C5-C225-45E7-8824-7B4658ED0BA6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The aims of this session</a:t>
            </a:r>
          </a:p>
        </p:txBody>
      </p:sp>
    </p:spTree>
    <p:extLst>
      <p:ext uri="{BB962C8B-B14F-4D97-AF65-F5344CB8AC3E}">
        <p14:creationId xmlns:p14="http://schemas.microsoft.com/office/powerpoint/2010/main" val="77818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D63F102-65C4-4A5D-853F-2ACDBE747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31" y="1249138"/>
            <a:ext cx="8507169" cy="47852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85" y="1236647"/>
            <a:ext cx="5372775" cy="42476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u="sng" dirty="0"/>
              <a:t>STEP 1</a:t>
            </a:r>
          </a:p>
          <a:p>
            <a:pPr>
              <a:spcBef>
                <a:spcPts val="0"/>
              </a:spcBef>
            </a:pPr>
            <a:r>
              <a:rPr lang="en-US" dirty="0"/>
              <a:t>Engage with </a:t>
            </a:r>
            <a:r>
              <a:rPr lang="en-US" dirty="0" err="1"/>
              <a:t>DfBB</a:t>
            </a:r>
            <a:endParaRPr lang="en-US" dirty="0"/>
          </a:p>
          <a:p>
            <a:pPr>
              <a:spcBef>
                <a:spcPts val="1800"/>
              </a:spcBef>
              <a:buNone/>
            </a:pPr>
            <a:r>
              <a:rPr lang="en-US" sz="1800" b="1" u="sng" dirty="0"/>
              <a:t>STEP 2-5</a:t>
            </a:r>
          </a:p>
          <a:p>
            <a:pPr>
              <a:spcBef>
                <a:spcPts val="0"/>
              </a:spcBef>
            </a:pPr>
            <a:r>
              <a:rPr lang="en-US" dirty="0"/>
              <a:t>Most responsible contractors will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	already have these in place</a:t>
            </a:r>
          </a:p>
          <a:p>
            <a:pPr>
              <a:spcBef>
                <a:spcPts val="1800"/>
              </a:spcBef>
              <a:buNone/>
            </a:pPr>
            <a:r>
              <a:rPr lang="en-US" sz="1800" b="1" u="sng" dirty="0"/>
              <a:t>STEP 6</a:t>
            </a:r>
          </a:p>
          <a:p>
            <a:pPr>
              <a:spcBef>
                <a:spcPts val="0"/>
              </a:spcBef>
            </a:pPr>
            <a:r>
              <a:rPr lang="en-US" dirty="0" err="1"/>
              <a:t>DfBB</a:t>
            </a:r>
            <a:r>
              <a:rPr lang="en-US" dirty="0"/>
              <a:t> Commitment</a:t>
            </a:r>
          </a:p>
          <a:p>
            <a:pPr>
              <a:spcBef>
                <a:spcPts val="1800"/>
              </a:spcBef>
              <a:buNone/>
            </a:pPr>
            <a:r>
              <a:rPr lang="en-US" sz="1800" b="1" u="sng" dirty="0"/>
              <a:t>STEP 7</a:t>
            </a:r>
          </a:p>
          <a:p>
            <a:pPr>
              <a:spcBef>
                <a:spcPts val="0"/>
              </a:spcBef>
            </a:pPr>
            <a:r>
              <a:rPr lang="en-US" dirty="0"/>
              <a:t>Good practice</a:t>
            </a:r>
          </a:p>
          <a:p>
            <a:pPr>
              <a:spcBef>
                <a:spcPts val="0"/>
              </a:spcBef>
            </a:pPr>
            <a:r>
              <a:rPr lang="en-US" dirty="0"/>
              <a:t>Become a Champion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00646-D4F3-4624-9E9E-C89C2A5FC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F54F1-98D3-4776-8FB5-81A73DA50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AB9BC6-6A67-485D-803E-C9699EF60D88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The journey – how do you get there?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F4DEDD-B66A-419C-ADAE-CE13A09A8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572" y="4147828"/>
            <a:ext cx="3036901" cy="100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12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D2023BC-32A6-447E-905E-F84C92E9A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2022" y="2280810"/>
            <a:ext cx="6849978" cy="4269819"/>
          </a:xfrm>
        </p:spPr>
      </p:pic>
      <p:sp>
        <p:nvSpPr>
          <p:cNvPr id="6" name="TextBox 5"/>
          <p:cNvSpPr txBox="1"/>
          <p:nvPr/>
        </p:nvSpPr>
        <p:spPr>
          <a:xfrm>
            <a:off x="748419" y="1372455"/>
            <a:ext cx="66149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sz="2800" dirty="0"/>
              <a:t>Go to </a:t>
            </a:r>
            <a:r>
              <a:rPr lang="en-US" sz="2800" u="sng" dirty="0">
                <a:solidFill>
                  <a:srgbClr val="00B0F0"/>
                </a:solidFill>
              </a:rPr>
              <a:t>www.drivingforbetterbusiness.com</a:t>
            </a:r>
          </a:p>
          <a:p>
            <a:pPr marL="269875" indent="-269875"/>
            <a:r>
              <a:rPr lang="en-US" sz="2800" dirty="0"/>
              <a:t>	Register with your email address</a:t>
            </a:r>
          </a:p>
          <a:p>
            <a:pPr marL="274638" indent="-27463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Gain access to all the resources</a:t>
            </a:r>
          </a:p>
          <a:p>
            <a:pPr marL="274638" indent="-27463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Once registered we will assist you on your journey to being a Champion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980B0-0911-4841-A894-C89132DB7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CCB3F-8BE1-4885-B555-93C87DFEC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6CDAEE-2F56-45EB-90BF-D27A46ABBFD5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1: Engage with </a:t>
            </a:r>
            <a:r>
              <a:rPr lang="en-GB" sz="3600" b="1" dirty="0" err="1">
                <a:solidFill>
                  <a:srgbClr val="6EAA27"/>
                </a:solidFill>
              </a:rPr>
              <a:t>DfBB</a:t>
            </a:r>
            <a:endParaRPr lang="en-GB" sz="3600" b="1" dirty="0">
              <a:solidFill>
                <a:srgbClr val="6EAA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4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27DEFC-94D4-4494-94E1-CF6754F4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2" y="2280809"/>
            <a:ext cx="6849978" cy="426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6F9C4-5051-48A8-AC73-48EA1FCAF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93316-2B7A-4A7A-8554-F0A2D9FA8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EB032-91AD-4C52-ADB6-1D9A3739F964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2: Top down leadership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14B64-EF68-47FF-8AA4-9D73269C8653}"/>
              </a:ext>
            </a:extLst>
          </p:cNvPr>
          <p:cNvSpPr txBox="1"/>
          <p:nvPr/>
        </p:nvSpPr>
        <p:spPr>
          <a:xfrm>
            <a:off x="748420" y="1372455"/>
            <a:ext cx="764896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GB" sz="2800" dirty="0"/>
              <a:t>Is essential to demonstrate this</a:t>
            </a:r>
          </a:p>
          <a:p>
            <a:pPr marL="269875" indent="-269875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Support and commitment by the business and the senior management</a:t>
            </a:r>
          </a:p>
          <a:p>
            <a:pPr marL="269875" indent="-269875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This is important – we are not just ticking boxes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108121-818C-45F4-A5FE-7FBE96B03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71" y="3803890"/>
            <a:ext cx="3491504" cy="196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6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6C710AD-4C00-4371-9383-75B6CE2C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1" y="2280809"/>
            <a:ext cx="6849979" cy="426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EE8CB-17BE-4F68-99F4-A8FA48817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A11F7-04DA-4AF5-BF82-84877F5DB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791589-5E6A-4FBF-85F7-DD6ED4408393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3: Risk assess driving at work activities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C3FBFF-5C78-4F81-B93D-AF9B3825768B}"/>
              </a:ext>
            </a:extLst>
          </p:cNvPr>
          <p:cNvSpPr txBox="1"/>
          <p:nvPr/>
        </p:nvSpPr>
        <p:spPr>
          <a:xfrm>
            <a:off x="748420" y="1372455"/>
            <a:ext cx="11443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GB" sz="2800" dirty="0"/>
              <a:t>Your own risk assessment or free online risk check from </a:t>
            </a:r>
            <a:r>
              <a:rPr lang="en-GB" sz="2800" dirty="0" err="1"/>
              <a:t>DfBB</a:t>
            </a:r>
            <a:endParaRPr lang="en-GB" sz="2800" dirty="0"/>
          </a:p>
          <a:p>
            <a:pPr marL="720725" lvl="1"/>
            <a:r>
              <a:rPr lang="en-GB" sz="2800" dirty="0"/>
              <a:t>- Company, driver, vehicle, journey</a:t>
            </a:r>
          </a:p>
          <a:p>
            <a:pPr marL="269875" indent="-2698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All fleet</a:t>
            </a:r>
          </a:p>
          <a:p>
            <a:pPr marL="720725" lvl="1"/>
            <a:r>
              <a:rPr lang="en-GB" sz="2800" dirty="0"/>
              <a:t>- Company cars, Vans</a:t>
            </a:r>
          </a:p>
          <a:p>
            <a:pPr marL="720725" lvl="1"/>
            <a:r>
              <a:rPr lang="en-GB" sz="2800" dirty="0"/>
              <a:t>- Light &amp; Heavy Commercials</a:t>
            </a:r>
          </a:p>
          <a:p>
            <a:pPr marL="720725" lvl="1"/>
            <a:r>
              <a:rPr lang="en-GB" sz="2800" dirty="0"/>
              <a:t>- Grey Fleet, Any others</a:t>
            </a:r>
          </a:p>
          <a:p>
            <a:pPr marL="269875" indent="-2698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Use the results to identify any gaps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806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4EDF461-A1EC-4063-BA9E-0DD4B742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29" y="4117979"/>
            <a:ext cx="4156883" cy="1732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04BD7-5C85-49F1-A74A-74DC9763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21" y="2280809"/>
            <a:ext cx="6849979" cy="426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39A42-1A27-407A-8268-B9AE6DD04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E5D94-E313-4220-ABA8-D99B5FFBE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8456E-CFC8-4DFF-BFCF-E129C1C1C6F2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4: Driving at work policies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0B0523-BA25-4AAF-8237-F5DAAF01689A}"/>
              </a:ext>
            </a:extLst>
          </p:cNvPr>
          <p:cNvSpPr txBox="1"/>
          <p:nvPr/>
        </p:nvSpPr>
        <p:spPr>
          <a:xfrm>
            <a:off x="748420" y="1372455"/>
            <a:ext cx="631652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Check your policies are current</a:t>
            </a:r>
          </a:p>
          <a:p>
            <a:pPr marL="720725"/>
            <a:r>
              <a:rPr lang="en-GB" sz="2800" dirty="0"/>
              <a:t>- Driving at Work Policy</a:t>
            </a:r>
          </a:p>
          <a:p>
            <a:pPr marL="720725"/>
            <a:r>
              <a:rPr lang="en-GB" sz="2800" dirty="0"/>
              <a:t>- H&amp;S Policy</a:t>
            </a:r>
          </a:p>
          <a:p>
            <a:pPr marL="720725"/>
            <a:r>
              <a:rPr lang="en-GB" sz="2800" dirty="0"/>
              <a:t>- Car Policy</a:t>
            </a:r>
          </a:p>
          <a:p>
            <a:pPr marL="269875" indent="-2698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Be prepared to provide any copies to HE</a:t>
            </a:r>
          </a:p>
          <a:p>
            <a:pPr marL="269875" indent="-2698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View our Champion policies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527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Housekeeping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Please turn your mobile phones to silent </a:t>
            </a:r>
          </a:p>
          <a:p>
            <a:r>
              <a:rPr lang="en-GB" dirty="0"/>
              <a:t>No planned fire drills, if the alarm does sound venue staff will direct you to the nearest assembly point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742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90DD1C-9D25-4C5B-994C-9CE905CB5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9" y="2280809"/>
            <a:ext cx="6849979" cy="42698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96" y="1348567"/>
            <a:ext cx="117038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are not measuring you are not managing – identify and act on trends</a:t>
            </a:r>
          </a:p>
          <a:p>
            <a:pPr>
              <a:spcBef>
                <a:spcPts val="2400"/>
              </a:spcBef>
            </a:pPr>
            <a:r>
              <a:rPr lang="en-US" dirty="0"/>
              <a:t>Collison data/stats</a:t>
            </a:r>
          </a:p>
          <a:p>
            <a:pPr>
              <a:spcBef>
                <a:spcPts val="600"/>
              </a:spcBef>
            </a:pPr>
            <a:r>
              <a:rPr lang="en-US" dirty="0"/>
              <a:t>Fuel &amp; emission data</a:t>
            </a:r>
          </a:p>
          <a:p>
            <a:pPr>
              <a:spcBef>
                <a:spcPts val="600"/>
              </a:spcBef>
            </a:pPr>
            <a:r>
              <a:rPr lang="en-US" dirty="0"/>
              <a:t>Driver </a:t>
            </a:r>
            <a:r>
              <a:rPr lang="en-US" dirty="0" err="1"/>
              <a:t>licence</a:t>
            </a:r>
            <a:r>
              <a:rPr lang="en-US" dirty="0"/>
              <a:t> checking</a:t>
            </a:r>
          </a:p>
          <a:p>
            <a:pPr>
              <a:spcBef>
                <a:spcPts val="600"/>
              </a:spcBef>
            </a:pPr>
            <a:r>
              <a:rPr lang="en-US" dirty="0"/>
              <a:t>Training strategies</a:t>
            </a:r>
          </a:p>
          <a:p>
            <a:pPr>
              <a:spcBef>
                <a:spcPts val="600"/>
              </a:spcBef>
            </a:pPr>
            <a:r>
              <a:rPr lang="en-US" dirty="0"/>
              <a:t>Telematics data</a:t>
            </a:r>
          </a:p>
          <a:p>
            <a:pPr>
              <a:spcBef>
                <a:spcPts val="600"/>
              </a:spcBef>
            </a:pPr>
            <a:r>
              <a:rPr lang="en-US" dirty="0"/>
              <a:t>Fleet </a:t>
            </a:r>
            <a:r>
              <a:rPr lang="en-US" dirty="0" err="1"/>
              <a:t>Utilisation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Any other info or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074BC-03E2-42D9-98C2-237F7C047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BBD7E5-2821-49A5-B37E-44C982EBA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8B6AEE-97E3-42AD-A079-45AA533D54FF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5: Measuring &amp; monitoring fleet activity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E58374-C06B-4274-BE27-746918227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99" y="2131160"/>
            <a:ext cx="2707610" cy="22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9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53678F-99DC-486E-B976-1BC79AB0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9" y="2280809"/>
            <a:ext cx="6849980" cy="426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59C1F7-49B9-447D-8DD7-D77A33EA1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D26DF-D426-4201-A4EC-8A39658D7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04151-68A5-4B8E-82E7-423964CC6F97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6: Make the </a:t>
            </a:r>
            <a:r>
              <a:rPr lang="en-GB" sz="3600" b="1" dirty="0" err="1">
                <a:solidFill>
                  <a:srgbClr val="6EAA27"/>
                </a:solidFill>
              </a:rPr>
              <a:t>DfBB</a:t>
            </a:r>
            <a:r>
              <a:rPr lang="en-GB" sz="3600" b="1" dirty="0">
                <a:solidFill>
                  <a:srgbClr val="6EAA27"/>
                </a:solidFill>
              </a:rPr>
              <a:t> 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023" y="1413907"/>
            <a:ext cx="4503819" cy="2698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Confirmation of Steps 2-5</a:t>
            </a:r>
          </a:p>
          <a:p>
            <a:r>
              <a:rPr lang="en-US" dirty="0"/>
              <a:t>Management Awareness </a:t>
            </a:r>
          </a:p>
          <a:p>
            <a:r>
              <a:rPr lang="en-US" dirty="0"/>
              <a:t>Risk Assessment</a:t>
            </a:r>
          </a:p>
          <a:p>
            <a:r>
              <a:rPr lang="en-US" dirty="0"/>
              <a:t>Driving for Work Policy</a:t>
            </a:r>
          </a:p>
          <a:p>
            <a:r>
              <a:rPr lang="en-US" dirty="0"/>
              <a:t>Record Keeping</a:t>
            </a:r>
            <a:endParaRPr lang="en-US" b="1" dirty="0">
              <a:solidFill>
                <a:srgbClr val="6EAA2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1DC4C0-1186-4305-A414-96807F6EF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51660"/>
            <a:ext cx="2391878" cy="23918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B1171A-0CE1-4E00-968D-732697EFC27C}"/>
              </a:ext>
            </a:extLst>
          </p:cNvPr>
          <p:cNvSpPr/>
          <p:nvPr/>
        </p:nvSpPr>
        <p:spPr>
          <a:xfrm>
            <a:off x="832791" y="4275093"/>
            <a:ext cx="7116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EAA27"/>
                </a:solidFill>
              </a:rPr>
              <a:t>This is the legal minimum to comply</a:t>
            </a:r>
          </a:p>
          <a:p>
            <a:r>
              <a:rPr lang="en-US" sz="2800" b="1" dirty="0">
                <a:solidFill>
                  <a:srgbClr val="6EAA27"/>
                </a:solidFill>
              </a:rPr>
              <a:t>with legislation and HSE guidance.</a:t>
            </a:r>
          </a:p>
        </p:txBody>
      </p:sp>
    </p:spTree>
    <p:extLst>
      <p:ext uri="{BB962C8B-B14F-4D97-AF65-F5344CB8AC3E}">
        <p14:creationId xmlns:p14="http://schemas.microsoft.com/office/powerpoint/2010/main" val="1551499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C48F77-20ED-4179-8ACF-A3918DBE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8" y="2280809"/>
            <a:ext cx="6849980" cy="42698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6512"/>
            <a:ext cx="10515600" cy="4918761"/>
          </a:xfrm>
        </p:spPr>
        <p:txBody>
          <a:bodyPr>
            <a:normAutofit/>
          </a:bodyPr>
          <a:lstStyle/>
          <a:p>
            <a:pPr marL="268288" indent="-268288"/>
            <a:r>
              <a:rPr lang="en-US" dirty="0"/>
              <a:t>Manage those who drive for work to an extremely high level</a:t>
            </a:r>
          </a:p>
          <a:p>
            <a:pPr marL="268288" indent="-268288"/>
            <a:r>
              <a:rPr lang="en-US" dirty="0"/>
              <a:t>Demonstrate that this approach has benefitted their business</a:t>
            </a:r>
          </a:p>
          <a:p>
            <a:pPr marL="268288" indent="-268288"/>
            <a:r>
              <a:rPr lang="en-US" dirty="0"/>
              <a:t>Case studies should be held up as an inspiration</a:t>
            </a:r>
          </a:p>
          <a:p>
            <a:pPr marL="268288" indent="0">
              <a:spcBef>
                <a:spcPts val="0"/>
              </a:spcBef>
              <a:buNone/>
            </a:pPr>
            <a:r>
              <a:rPr lang="en-US" dirty="0"/>
              <a:t>for other ambitious employers to copy</a:t>
            </a:r>
          </a:p>
          <a:p>
            <a:pPr marL="268288" indent="-268288"/>
            <a:r>
              <a:rPr lang="en-US" dirty="0"/>
              <a:t>Case study main aims:</a:t>
            </a:r>
          </a:p>
          <a:p>
            <a:pPr marL="534988" lvl="1" indent="0">
              <a:spcBef>
                <a:spcPts val="0"/>
              </a:spcBef>
              <a:buNone/>
            </a:pPr>
            <a:r>
              <a:rPr lang="en-US" dirty="0"/>
              <a:t>- Showing the way they operate their fleets</a:t>
            </a:r>
          </a:p>
          <a:p>
            <a:pPr marL="534988" lvl="1" indent="0">
              <a:spcBef>
                <a:spcPts val="0"/>
              </a:spcBef>
              <a:buNone/>
            </a:pPr>
            <a:r>
              <a:rPr lang="en-US" dirty="0"/>
              <a:t>- Share policies with </a:t>
            </a:r>
            <a:r>
              <a:rPr lang="en-US" dirty="0" err="1"/>
              <a:t>DfBB</a:t>
            </a:r>
            <a:r>
              <a:rPr lang="en-US" dirty="0"/>
              <a:t> community</a:t>
            </a:r>
          </a:p>
          <a:p>
            <a:pPr marL="534988" lvl="1" indent="0">
              <a:spcBef>
                <a:spcPts val="0"/>
              </a:spcBef>
              <a:buNone/>
            </a:pPr>
            <a:r>
              <a:rPr lang="en-US" dirty="0"/>
              <a:t>- Demonstrate the business benefits</a:t>
            </a:r>
          </a:p>
          <a:p>
            <a:pPr marL="268288" indent="-268288"/>
            <a:r>
              <a:rPr lang="en-US" dirty="0"/>
              <a:t>Promote </a:t>
            </a:r>
            <a:r>
              <a:rPr lang="en-US" dirty="0" err="1"/>
              <a:t>DfBB</a:t>
            </a:r>
            <a:r>
              <a:rPr lang="en-US" dirty="0"/>
              <a:t> to your networks</a:t>
            </a:r>
          </a:p>
          <a:p>
            <a:pPr marL="268288" indent="0">
              <a:spcBef>
                <a:spcPts val="0"/>
              </a:spcBef>
              <a:buNone/>
            </a:pPr>
            <a:r>
              <a:rPr lang="en-US" dirty="0"/>
              <a:t>and supply chains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AD7F0-2026-43C5-AAF9-306B12C69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C42FE-D2D7-4C95-8F73-ACB67177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442E0B-6587-41C6-B53C-535530ABEC3D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Step 7: Achieving Champion Status</a:t>
            </a:r>
          </a:p>
        </p:txBody>
      </p:sp>
    </p:spTree>
    <p:extLst>
      <p:ext uri="{BB962C8B-B14F-4D97-AF65-F5344CB8AC3E}">
        <p14:creationId xmlns:p14="http://schemas.microsoft.com/office/powerpoint/2010/main" val="88773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26678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Company profile</a:t>
            </a:r>
          </a:p>
          <a:p>
            <a:r>
              <a:rPr lang="en-US" dirty="0"/>
              <a:t>Fleet dimensions</a:t>
            </a:r>
          </a:p>
          <a:p>
            <a:r>
              <a:rPr lang="en-US" dirty="0"/>
              <a:t>Compliance conformation</a:t>
            </a:r>
          </a:p>
          <a:p>
            <a:r>
              <a:rPr lang="en-US" dirty="0"/>
              <a:t>Company aims and core values</a:t>
            </a:r>
          </a:p>
          <a:p>
            <a:r>
              <a:rPr lang="en-US" dirty="0"/>
              <a:t>Nature of driving activities</a:t>
            </a:r>
          </a:p>
          <a:p>
            <a:r>
              <a:rPr lang="en-US" dirty="0"/>
              <a:t>Statement from CEO or Senior Director</a:t>
            </a:r>
          </a:p>
          <a:p>
            <a:r>
              <a:rPr lang="en-US" dirty="0"/>
              <a:t>Quote from WRRS/Fleet Manager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26678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WRRS Policies</a:t>
            </a:r>
          </a:p>
          <a:p>
            <a:r>
              <a:rPr lang="en-US" dirty="0"/>
              <a:t>Any additional WRRS Activities</a:t>
            </a:r>
          </a:p>
          <a:p>
            <a:r>
              <a:rPr lang="en-US" dirty="0"/>
              <a:t>Business benefits examples</a:t>
            </a:r>
          </a:p>
          <a:p>
            <a:r>
              <a:rPr lang="en-US" dirty="0"/>
              <a:t>Awards achieved or accreditations for your company or staff</a:t>
            </a:r>
          </a:p>
          <a:p>
            <a:r>
              <a:rPr lang="en-US" dirty="0"/>
              <a:t>Provide Driver Handbooks and/or Policies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8907A-5AAA-4FAD-AE3C-C95F3A44F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3EDA7-B324-4AD3-B210-A75A9C565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B7E6FC-CDFD-426F-A66C-C5982238C553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Case study preparation</a:t>
            </a:r>
          </a:p>
        </p:txBody>
      </p:sp>
    </p:spTree>
    <p:extLst>
      <p:ext uri="{BB962C8B-B14F-4D97-AF65-F5344CB8AC3E}">
        <p14:creationId xmlns:p14="http://schemas.microsoft.com/office/powerpoint/2010/main" val="512663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060F6-6A3F-46C5-8AEE-1DEBFDB31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A3011-C304-42D9-8B5D-D73E1247E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092997-B028-4F77-B574-E1445BF2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2" y="247093"/>
            <a:ext cx="2273300" cy="127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BAFD94-9C82-4CE9-A7A2-A7881F6B0DF3}"/>
              </a:ext>
            </a:extLst>
          </p:cNvPr>
          <p:cNvSpPr txBox="1"/>
          <p:nvPr/>
        </p:nvSpPr>
        <p:spPr>
          <a:xfrm>
            <a:off x="2490072" y="362139"/>
            <a:ext cx="4244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6EAA27"/>
                </a:solidFill>
              </a:rPr>
              <a:t>Example Case Study</a:t>
            </a:r>
          </a:p>
          <a:p>
            <a:r>
              <a:rPr lang="en-GB" sz="3600" b="1" dirty="0">
                <a:solidFill>
                  <a:srgbClr val="6EAA27"/>
                </a:solidFill>
              </a:rPr>
              <a:t>ACTIONS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3B1A0C-55F6-4C4C-B5B0-6DBDA061E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314" y="0"/>
            <a:ext cx="4979685" cy="2801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9F2D9A-BFD8-4A9C-AE70-E80AEEDF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314" y="2923739"/>
            <a:ext cx="2395959" cy="23959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A33ACA-3C2C-461E-AA4F-E54DCA43E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601" y="2928504"/>
            <a:ext cx="2273071" cy="2395850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A38555A-6D9B-431D-9496-A9928B16E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2491" y="1677514"/>
            <a:ext cx="6374114" cy="41821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Leadership – James </a:t>
            </a:r>
            <a:r>
              <a:rPr lang="en-US" dirty="0" err="1"/>
              <a:t>Haluch</a:t>
            </a:r>
            <a:endParaRPr lang="en-US" dirty="0"/>
          </a:p>
          <a:p>
            <a:r>
              <a:rPr lang="en-US" dirty="0"/>
              <a:t>Policies and driver handbooks</a:t>
            </a:r>
          </a:p>
          <a:p>
            <a:r>
              <a:rPr lang="en-US" dirty="0" err="1"/>
              <a:t>Licence</a:t>
            </a:r>
            <a:r>
              <a:rPr lang="en-US" dirty="0"/>
              <a:t> Checks</a:t>
            </a:r>
          </a:p>
          <a:p>
            <a:r>
              <a:rPr lang="en-US" dirty="0"/>
              <a:t>Driver Training</a:t>
            </a:r>
          </a:p>
          <a:p>
            <a:r>
              <a:rPr lang="en-US" dirty="0"/>
              <a:t>Daily Vehicle Checks</a:t>
            </a:r>
          </a:p>
          <a:p>
            <a:r>
              <a:rPr lang="en-US" dirty="0"/>
              <a:t>Telematics, cameras, reverse alarms</a:t>
            </a:r>
          </a:p>
          <a:p>
            <a:r>
              <a:rPr lang="en-US" dirty="0"/>
              <a:t>Fleet &amp; Plant Conference</a:t>
            </a:r>
          </a:p>
          <a:p>
            <a:r>
              <a:rPr lang="en-US" dirty="0"/>
              <a:t>Driver Safety Films</a:t>
            </a:r>
          </a:p>
          <a:p>
            <a:r>
              <a:rPr lang="en-US" dirty="0"/>
              <a:t>Supply Chain Control</a:t>
            </a:r>
          </a:p>
        </p:txBody>
      </p:sp>
    </p:spTree>
    <p:extLst>
      <p:ext uri="{BB962C8B-B14F-4D97-AF65-F5344CB8AC3E}">
        <p14:creationId xmlns:p14="http://schemas.microsoft.com/office/powerpoint/2010/main" val="1653468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49AF5-49BC-4848-B8E5-A3BEB4FF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55" y="2993261"/>
            <a:ext cx="6817489" cy="2483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510CA-7598-484B-AF1D-A1271810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55" y="2993261"/>
            <a:ext cx="2163634" cy="2483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49503-9A94-4CC2-B047-C342C7B75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1" y="2993261"/>
            <a:ext cx="2163634" cy="2483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060F6-6A3F-46C5-8AEE-1DEBFDB31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A3011-C304-42D9-8B5D-D73E1247E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F8CDD-6C7D-4A42-B3CC-F3BD2A330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451" y="162227"/>
            <a:ext cx="4701738" cy="2644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95E962-5971-4376-8A38-786B5BACF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72" y="247093"/>
            <a:ext cx="2273300" cy="127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F6629A-C6F3-42CE-B1A6-7C6482C3B8C2}"/>
              </a:ext>
            </a:extLst>
          </p:cNvPr>
          <p:cNvSpPr txBox="1"/>
          <p:nvPr/>
        </p:nvSpPr>
        <p:spPr>
          <a:xfrm>
            <a:off x="2490072" y="362139"/>
            <a:ext cx="4244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6EAA27"/>
                </a:solidFill>
              </a:rPr>
              <a:t>Example Case Study</a:t>
            </a:r>
          </a:p>
          <a:p>
            <a:r>
              <a:rPr lang="en-GB" sz="3600" b="1" dirty="0">
                <a:solidFill>
                  <a:srgbClr val="6EAA27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952184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C5B62-978F-4938-A446-A571DF2BC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C17D5-E483-4B55-AA21-F56B8A587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69E1A-53C7-4914-89BC-60249A3A8518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Benefits of being a </a:t>
            </a:r>
            <a:r>
              <a:rPr lang="en-GB" sz="3600" b="1" dirty="0" err="1">
                <a:solidFill>
                  <a:srgbClr val="6EAA27"/>
                </a:solidFill>
              </a:rPr>
              <a:t>DfBB</a:t>
            </a:r>
            <a:r>
              <a:rPr lang="en-GB" sz="3600" b="1" dirty="0">
                <a:solidFill>
                  <a:srgbClr val="6EAA27"/>
                </a:solidFill>
              </a:rPr>
              <a:t> Champion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740874-9680-4B94-9D75-785EC91DE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19" y="1748757"/>
            <a:ext cx="3183793" cy="2123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AC2C7-BBDD-4002-9C91-A23BCCEB9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176" y="1748757"/>
            <a:ext cx="3461646" cy="2124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1F4E6E-8770-4414-A410-86CA9119E227}"/>
              </a:ext>
            </a:extLst>
          </p:cNvPr>
          <p:cNvSpPr txBox="1"/>
          <p:nvPr/>
        </p:nvSpPr>
        <p:spPr>
          <a:xfrm>
            <a:off x="748419" y="4057820"/>
            <a:ext cx="318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Champion certificate</a:t>
            </a:r>
          </a:p>
          <a:p>
            <a:pPr algn="ctr"/>
            <a:r>
              <a:rPr lang="en-GB" sz="2400" dirty="0"/>
              <a:t>from Highways England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2848D-0958-459F-9260-A98639FEB926}"/>
              </a:ext>
            </a:extLst>
          </p:cNvPr>
          <p:cNvSpPr txBox="1"/>
          <p:nvPr/>
        </p:nvSpPr>
        <p:spPr>
          <a:xfrm>
            <a:off x="4365176" y="4065493"/>
            <a:ext cx="346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Case study on the</a:t>
            </a:r>
          </a:p>
          <a:p>
            <a:pPr algn="ctr"/>
            <a:r>
              <a:rPr lang="en-GB" sz="2400" dirty="0" err="1"/>
              <a:t>DfBB</a:t>
            </a:r>
            <a:r>
              <a:rPr lang="en-GB" sz="2400" dirty="0"/>
              <a:t> website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337EF2-8FD1-416C-B2DF-4E1676B99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786" y="1748757"/>
            <a:ext cx="2828192" cy="2123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2FFFA2-8B1E-4D18-80D5-0AEF0C274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0590" y="3144685"/>
            <a:ext cx="594159" cy="5941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71CD0A-D715-475F-8173-E28DD16CC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783" y="2502584"/>
            <a:ext cx="594159" cy="594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C33850-C6BC-470C-A305-3F9DB94268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590" y="1854290"/>
            <a:ext cx="600352" cy="6003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58F8C6-6F8F-4899-94AD-DEBDEADC18DC}"/>
              </a:ext>
            </a:extLst>
          </p:cNvPr>
          <p:cNvSpPr txBox="1"/>
          <p:nvPr/>
        </p:nvSpPr>
        <p:spPr>
          <a:xfrm>
            <a:off x="8259786" y="4065493"/>
            <a:ext cx="3380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Case study promoted</a:t>
            </a:r>
          </a:p>
          <a:p>
            <a:pPr algn="ctr"/>
            <a:r>
              <a:rPr lang="en-GB" sz="2400" dirty="0"/>
              <a:t>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1125058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68" y="1825625"/>
            <a:ext cx="11518232" cy="3699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Refer to workbook back page</a:t>
            </a:r>
          </a:p>
          <a:p>
            <a:r>
              <a:rPr lang="en-US" dirty="0"/>
              <a:t>Identify who needs to be involved and assign tasks</a:t>
            </a:r>
          </a:p>
          <a:p>
            <a:r>
              <a:rPr lang="en-US" dirty="0"/>
              <a:t>Share resources – </a:t>
            </a:r>
            <a:r>
              <a:rPr lang="en-US" dirty="0">
                <a:hlinkClick r:id="rId2"/>
              </a:rPr>
              <a:t>www.drivingforbetterbusiness.com/he-supplychain</a:t>
            </a:r>
            <a:endParaRPr lang="en-US" dirty="0"/>
          </a:p>
          <a:p>
            <a:r>
              <a:rPr lang="en-US" dirty="0"/>
              <a:t>Engage with the </a:t>
            </a:r>
            <a:r>
              <a:rPr lang="en-US" dirty="0" err="1"/>
              <a:t>programme</a:t>
            </a:r>
            <a:r>
              <a:rPr lang="en-US" dirty="0"/>
              <a:t> – register on the </a:t>
            </a:r>
            <a:r>
              <a:rPr lang="en-US"/>
              <a:t>website </a:t>
            </a:r>
            <a:endParaRPr lang="en-US" dirty="0"/>
          </a:p>
          <a:p>
            <a:r>
              <a:rPr lang="en-US" dirty="0"/>
              <a:t>Ensure your business is currently compliant</a:t>
            </a:r>
          </a:p>
          <a:p>
            <a:r>
              <a:rPr lang="en-US" dirty="0"/>
              <a:t>Work towards becoming a Champion</a:t>
            </a:r>
          </a:p>
          <a:p>
            <a:r>
              <a:rPr lang="en-US" dirty="0"/>
              <a:t>Promote </a:t>
            </a:r>
            <a:r>
              <a:rPr lang="en-US" dirty="0" err="1"/>
              <a:t>DfBB</a:t>
            </a:r>
            <a:r>
              <a:rPr lang="en-US" dirty="0"/>
              <a:t> through your own supply 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B6DED-455F-434D-9B6C-CC35CB8E4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3A098B-E582-41FF-8479-2809FA5ED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EF6E7-3187-40E9-A0EF-2376CA06055C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8566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CB6DED-455F-434D-9B6C-CC35CB8E4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3A098B-E582-41FF-8479-2809FA5ED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EF6E7-3187-40E9-A0EF-2376CA06055C}"/>
              </a:ext>
            </a:extLst>
          </p:cNvPr>
          <p:cNvSpPr txBox="1"/>
          <p:nvPr/>
        </p:nvSpPr>
        <p:spPr>
          <a:xfrm>
            <a:off x="0" y="2277566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>
                    <a:lumMod val="50000"/>
                  </a:schemeClr>
                </a:solidFill>
              </a:rPr>
              <a:t>Thank you</a:t>
            </a:r>
          </a:p>
          <a:p>
            <a:pPr algn="ctr"/>
            <a:r>
              <a:rPr lang="en-GB" sz="7200" b="1" dirty="0">
                <a:solidFill>
                  <a:srgbClr val="6EAA27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2804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FE47E-6445-49D4-B613-ED49C442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 are Highways England">
            <a:hlinkClick r:id="" action="ppaction://media"/>
            <a:extLst>
              <a:ext uri="{FF2B5EF4-FFF2-40B4-BE49-F238E27FC236}">
                <a16:creationId xmlns:a16="http://schemas.microsoft.com/office/drawing/2014/main" id="{F514E379-3E31-4A6B-80D7-AF9AEDDC8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98E798-2448-4D33-8546-4995FC2F1C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683BAF-BC14-4485-9C23-C58D44D2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C81239-36F0-4346-862C-D5EFFD130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DACEB6-6C9A-4E0D-A6F7-C1BE722B843C}"/>
              </a:ext>
            </a:extLst>
          </p:cNvPr>
          <p:cNvSpPr txBox="1"/>
          <p:nvPr/>
        </p:nvSpPr>
        <p:spPr>
          <a:xfrm>
            <a:off x="709302" y="675608"/>
            <a:ext cx="4261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Jim O’Sullivan</a:t>
            </a:r>
          </a:p>
          <a:p>
            <a:r>
              <a:rPr lang="en-GB" sz="2400" dirty="0">
                <a:solidFill>
                  <a:schemeClr val="bg1"/>
                </a:solidFill>
              </a:rPr>
              <a:t>Chief Executive</a:t>
            </a:r>
          </a:p>
          <a:p>
            <a:r>
              <a:rPr lang="en-GB" sz="2400" dirty="0">
                <a:solidFill>
                  <a:schemeClr val="bg1"/>
                </a:solidFill>
              </a:rPr>
              <a:t>Highways England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624753-9B36-4E64-8FE7-9FB026654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2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98E798-2448-4D33-8546-4995FC2F1C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41490-A186-442A-968F-09A0115DD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0446B-0881-4F93-AD25-01BC9C768E5A}"/>
              </a:ext>
            </a:extLst>
          </p:cNvPr>
          <p:cNvSpPr txBox="1"/>
          <p:nvPr/>
        </p:nvSpPr>
        <p:spPr>
          <a:xfrm>
            <a:off x="709301" y="675608"/>
            <a:ext cx="4261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James </a:t>
            </a:r>
            <a:r>
              <a:rPr lang="en-GB" sz="4800" b="1" dirty="0" err="1">
                <a:solidFill>
                  <a:schemeClr val="bg1"/>
                </a:solidFill>
              </a:rPr>
              <a:t>Haluch</a:t>
            </a:r>
            <a:endParaRPr lang="en-GB" sz="4800" b="1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Managing Director</a:t>
            </a:r>
          </a:p>
          <a:p>
            <a:r>
              <a:rPr lang="en-GB" sz="2400" dirty="0" err="1">
                <a:solidFill>
                  <a:schemeClr val="bg1"/>
                </a:solidFill>
              </a:rPr>
              <a:t>Amey</a:t>
            </a:r>
            <a:r>
              <a:rPr lang="en-GB" sz="2400" dirty="0">
                <a:solidFill>
                  <a:schemeClr val="bg1"/>
                </a:solidFill>
              </a:rPr>
              <a:t>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81239-36F0-4346-862C-D5EFFD130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624753-9B36-4E64-8FE7-9FB026654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9000" r="8215" b="12500"/>
          <a:stretch/>
        </p:blipFill>
        <p:spPr>
          <a:xfrm>
            <a:off x="-3599" y="0"/>
            <a:ext cx="6487236" cy="3631096"/>
          </a:xfrm>
        </p:spPr>
      </p:pic>
      <p:pic>
        <p:nvPicPr>
          <p:cNvPr id="5" name="Picture Placeholder 4"/>
          <p:cNvPicPr>
            <a:picLocks noChangeAspect="1"/>
          </p:cNvPicPr>
          <p:nvPr/>
        </p:nvPicPr>
        <p:blipFill rotWithShape="1">
          <a:blip r:embed="rId4"/>
          <a:srcRect l="5607" t="9702" r="12072" b="12964"/>
          <a:stretch/>
        </p:blipFill>
        <p:spPr bwMode="ltGray">
          <a:xfrm>
            <a:off x="6203205" y="-32486"/>
            <a:ext cx="5988795" cy="3746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5"/>
          <a:srcRect t="7865" b="14736"/>
          <a:stretch/>
        </p:blipFill>
        <p:spPr bwMode="ltGray">
          <a:xfrm>
            <a:off x="6203204" y="3631096"/>
            <a:ext cx="5988795" cy="32269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450" b="19396"/>
          <a:stretch/>
        </p:blipFill>
        <p:spPr>
          <a:xfrm>
            <a:off x="1" y="3631095"/>
            <a:ext cx="6206807" cy="3216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67226" t="1161" r="4065" b="67838"/>
          <a:stretch/>
        </p:blipFill>
        <p:spPr>
          <a:xfrm>
            <a:off x="4850295" y="2246220"/>
            <a:ext cx="2403063" cy="2224181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DB1D00D-6083-4335-8273-E79EDF274DA8}"/>
              </a:ext>
            </a:extLst>
          </p:cNvPr>
          <p:cNvSpPr txBox="1">
            <a:spLocks/>
          </p:cNvSpPr>
          <p:nvPr/>
        </p:nvSpPr>
        <p:spPr>
          <a:xfrm>
            <a:off x="-3600" y="6481235"/>
            <a:ext cx="737589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85693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846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93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39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86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232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078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925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771" algn="l" defTabSz="68569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BC410-9C02-4BC6-8378-D69DEB8A7587}" type="slidenum">
              <a:rPr lang="en-GB" sz="1333">
                <a:solidFill>
                  <a:schemeClr val="bg1"/>
                </a:solidFill>
              </a:rPr>
              <a:pPr/>
              <a:t>7</a:t>
            </a:fld>
            <a:endParaRPr lang="en-GB" sz="1333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88FED-7CDC-4C16-BFB1-1992B392F7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98E798-2448-4D33-8546-4995FC2F1C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92FED-CDFB-4ACD-A087-7BBAE30E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E2078-1B82-40C4-8511-8E9DBB95F6D9}"/>
              </a:ext>
            </a:extLst>
          </p:cNvPr>
          <p:cNvSpPr txBox="1"/>
          <p:nvPr/>
        </p:nvSpPr>
        <p:spPr>
          <a:xfrm>
            <a:off x="709301" y="675608"/>
            <a:ext cx="4624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John Lawrence</a:t>
            </a:r>
          </a:p>
          <a:p>
            <a:r>
              <a:rPr lang="en-GB" sz="2400" dirty="0">
                <a:solidFill>
                  <a:schemeClr val="bg1"/>
                </a:solidFill>
              </a:rPr>
              <a:t>Champion Programme Manager</a:t>
            </a:r>
          </a:p>
          <a:p>
            <a:r>
              <a:rPr lang="en-GB" sz="2400" dirty="0">
                <a:solidFill>
                  <a:schemeClr val="bg1"/>
                </a:solidFill>
              </a:rPr>
              <a:t>Driving for Better Business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81239-36F0-4346-862C-D5EFFD130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624753-9B36-4E64-8FE7-9FB026654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7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913FEA-3C29-45D9-AB9F-9FC6178EC8D4}"/>
              </a:ext>
            </a:extLst>
          </p:cNvPr>
          <p:cNvSpPr txBox="1"/>
          <p:nvPr/>
        </p:nvSpPr>
        <p:spPr>
          <a:xfrm>
            <a:off x="0" y="36213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6EAA27"/>
                </a:solidFill>
              </a:rPr>
              <a:t>What is Driving for Better Business?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88FED-7CDC-4C16-BFB1-1992B392F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7" y="5229200"/>
            <a:ext cx="7220833" cy="16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8410C-1046-4A22-8FAE-6E9B8025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" y="5859639"/>
            <a:ext cx="3642511" cy="7512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646A4A-A505-44D3-92CE-2D579A6DC3D4}"/>
              </a:ext>
            </a:extLst>
          </p:cNvPr>
          <p:cNvSpPr txBox="1"/>
          <p:nvPr/>
        </p:nvSpPr>
        <p:spPr>
          <a:xfrm>
            <a:off x="-1" y="108750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Driving for Better Business is Highways England’s approach</a:t>
            </a:r>
          </a:p>
          <a:p>
            <a:pPr algn="ctr"/>
            <a:r>
              <a:rPr lang="en-GB" sz="2400" dirty="0"/>
              <a:t>to delivering improvements in work-related road safety.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4742E-1ACB-47A8-A832-9AA290996784}"/>
              </a:ext>
            </a:extLst>
          </p:cNvPr>
          <p:cNvSpPr txBox="1"/>
          <p:nvPr/>
        </p:nvSpPr>
        <p:spPr>
          <a:xfrm>
            <a:off x="0" y="4791693"/>
            <a:ext cx="12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programme is completely FREE to join and access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7665BD-09FB-440A-B256-3D8CBA1BAB08}"/>
              </a:ext>
            </a:extLst>
          </p:cNvPr>
          <p:cNvSpPr/>
          <p:nvPr/>
        </p:nvSpPr>
        <p:spPr>
          <a:xfrm>
            <a:off x="4193894" y="2377469"/>
            <a:ext cx="380421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R="1130" algn="ctr"/>
            <a:r>
              <a:rPr lang="en-GB" sz="3600" b="1" baseline="30000" dirty="0">
                <a:solidFill>
                  <a:srgbClr val="6EAA27"/>
                </a:solidFill>
              </a:rPr>
              <a:t>Our Ambition</a:t>
            </a:r>
          </a:p>
          <a:p>
            <a:pPr algn="ctr"/>
            <a:r>
              <a:rPr lang="en-GB" sz="2800" baseline="30000" dirty="0"/>
              <a:t>To bring about a radical change in how businesses think about work-related road safety.</a:t>
            </a:r>
            <a:endParaRPr lang="en-GB" sz="2800" baseline="300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DC931B-07C6-46A5-9E04-69E251720FFD}"/>
              </a:ext>
            </a:extLst>
          </p:cNvPr>
          <p:cNvSpPr/>
          <p:nvPr/>
        </p:nvSpPr>
        <p:spPr>
          <a:xfrm>
            <a:off x="8150506" y="2377469"/>
            <a:ext cx="3804212" cy="2185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R="1130" algn="ctr"/>
            <a:r>
              <a:rPr lang="en-GB" sz="3600" b="1" baseline="30000" dirty="0">
                <a:solidFill>
                  <a:srgbClr val="6EAA27"/>
                </a:solidFill>
              </a:rPr>
              <a:t>Our Mission</a:t>
            </a:r>
          </a:p>
          <a:p>
            <a:pPr marR="1130" algn="ctr"/>
            <a:r>
              <a:rPr lang="en-GB" sz="2800" baseline="30000" dirty="0">
                <a:solidFill>
                  <a:srgbClr val="000000"/>
                </a:solidFill>
              </a:rPr>
              <a:t>To improve the levels of compliance for all those who drive or ride for work and to demonstrate the significant business benefits of managing work-related road safety more effectively.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550A60-24AA-4463-97E2-87F9D4A5563F}"/>
              </a:ext>
            </a:extLst>
          </p:cNvPr>
          <p:cNvSpPr/>
          <p:nvPr/>
        </p:nvSpPr>
        <p:spPr>
          <a:xfrm>
            <a:off x="237282" y="2377469"/>
            <a:ext cx="3804212" cy="16106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R="1130" algn="ctr"/>
            <a:r>
              <a:rPr lang="en-GB" sz="3600" b="1" baseline="30000" dirty="0">
                <a:solidFill>
                  <a:srgbClr val="6EAA27"/>
                </a:solidFill>
              </a:rPr>
              <a:t>Our Aim</a:t>
            </a:r>
          </a:p>
          <a:p>
            <a:pPr algn="ctr"/>
            <a:r>
              <a:rPr lang="en-GB" sz="2800" baseline="30000" dirty="0"/>
              <a:t>To improve awareness of work related road safety, employers’ duty of care and employees’ responsibilities.</a:t>
            </a:r>
          </a:p>
        </p:txBody>
      </p:sp>
    </p:spTree>
    <p:extLst>
      <p:ext uri="{BB962C8B-B14F-4D97-AF65-F5344CB8AC3E}">
        <p14:creationId xmlns:p14="http://schemas.microsoft.com/office/powerpoint/2010/main" val="149001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DFAB7A0-B089-4BBD-9413-2C1F1F5AA6E0}" vid="{F3D0A93C-38C0-4062-B49F-64ECD7459B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5791</TotalTime>
  <Words>952</Words>
  <Application>Microsoft Macintosh PowerPoint</Application>
  <PresentationFormat>Widescreen</PresentationFormat>
  <Paragraphs>174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Housekeeping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Highways England Masterclass</dc:title>
  <dc:creator>Microsoft Office User</dc:creator>
  <cp:lastModifiedBy>Simon Turner</cp:lastModifiedBy>
  <cp:revision>93</cp:revision>
  <cp:lastPrinted>2018-10-08T10:26:15Z</cp:lastPrinted>
  <dcterms:created xsi:type="dcterms:W3CDTF">2018-10-03T15:48:44Z</dcterms:created>
  <dcterms:modified xsi:type="dcterms:W3CDTF">2018-11-08T10:52:55Z</dcterms:modified>
</cp:coreProperties>
</file>